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8" r:id="rId12"/>
    <p:sldId id="267"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5F53AA-581F-4CF4-951A-F6CB88603502}"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38961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F53AA-581F-4CF4-951A-F6CB88603502}"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283620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F53AA-581F-4CF4-951A-F6CB88603502}"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62237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F53AA-581F-4CF4-951A-F6CB88603502}"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22883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F53AA-581F-4CF4-951A-F6CB88603502}"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41488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5F53AA-581F-4CF4-951A-F6CB88603502}"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304687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5F53AA-581F-4CF4-951A-F6CB88603502}" type="datetimeFigureOut">
              <a:rPr lang="en-US" smtClean="0"/>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196584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5F53AA-581F-4CF4-951A-F6CB88603502}" type="datetimeFigureOut">
              <a:rPr lang="en-US" smtClean="0"/>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29646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F53AA-581F-4CF4-951A-F6CB88603502}" type="datetimeFigureOut">
              <a:rPr lang="en-US" smtClean="0"/>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88159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F53AA-581F-4CF4-951A-F6CB88603502}"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41396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F53AA-581F-4CF4-951A-F6CB88603502}"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A7FC2-2F64-48CE-970C-EAB54B4B9EF4}" type="slidenum">
              <a:rPr lang="en-US" smtClean="0"/>
              <a:t>‹#›</a:t>
            </a:fld>
            <a:endParaRPr lang="en-US"/>
          </a:p>
        </p:txBody>
      </p:sp>
    </p:spTree>
    <p:extLst>
      <p:ext uri="{BB962C8B-B14F-4D97-AF65-F5344CB8AC3E}">
        <p14:creationId xmlns:p14="http://schemas.microsoft.com/office/powerpoint/2010/main" val="404302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F53AA-581F-4CF4-951A-F6CB88603502}" type="datetimeFigureOut">
              <a:rPr lang="en-US" smtClean="0"/>
              <a:t>4/10/2015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A7FC2-2F64-48CE-970C-EAB54B4B9EF4}" type="slidenum">
              <a:rPr lang="en-US" smtClean="0"/>
              <a:t>‹#›</a:t>
            </a:fld>
            <a:endParaRPr lang="en-US"/>
          </a:p>
        </p:txBody>
      </p:sp>
    </p:spTree>
    <p:extLst>
      <p:ext uri="{BB962C8B-B14F-4D97-AF65-F5344CB8AC3E}">
        <p14:creationId xmlns:p14="http://schemas.microsoft.com/office/powerpoint/2010/main" val="409526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075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4675" y="304800"/>
            <a:ext cx="7476595" cy="1216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mtClean="0"/>
              <a:t>Czechoslovakia Uprising 1968</a:t>
            </a:r>
            <a:endParaRPr lang="en-US" altLang="en-US"/>
          </a:p>
        </p:txBody>
      </p:sp>
      <p:sp>
        <p:nvSpPr>
          <p:cNvPr id="3" name="Rectangle 3"/>
          <p:cNvSpPr txBox="1">
            <a:spLocks noChangeArrowheads="1"/>
          </p:cNvSpPr>
          <p:nvPr/>
        </p:nvSpPr>
        <p:spPr>
          <a:xfrm>
            <a:off x="566738" y="1752600"/>
            <a:ext cx="7476595"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sz="1400" smtClean="0"/>
          </a:p>
          <a:p>
            <a:pPr>
              <a:buFont typeface="Wingdings" panose="05000000000000000000" pitchFamily="2" charset="2"/>
              <a:buNone/>
            </a:pPr>
            <a:endParaRPr lang="en-US" altLang="en-US" sz="1400"/>
          </a:p>
        </p:txBody>
      </p:sp>
      <p:sp>
        <p:nvSpPr>
          <p:cNvPr id="4" name="Rectangle 7"/>
          <p:cNvSpPr>
            <a:spLocks noChangeArrowheads="1"/>
          </p:cNvSpPr>
          <p:nvPr/>
        </p:nvSpPr>
        <p:spPr bwMode="auto">
          <a:xfrm>
            <a:off x="457200" y="990600"/>
            <a:ext cx="11108267" cy="772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Causes:</a:t>
            </a:r>
            <a:r>
              <a:rPr lang="en-US" altLang="en-US" dirty="0"/>
              <a:t> Alexander </a:t>
            </a:r>
            <a:r>
              <a:rPr lang="en-US" altLang="en-US" dirty="0" err="1"/>
              <a:t>Dubchek</a:t>
            </a:r>
            <a:r>
              <a:rPr lang="en-US" altLang="en-US" dirty="0"/>
              <a:t>, 1st Secretary of Communist Party, came to power and</a:t>
            </a:r>
            <a:endParaRPr lang="en-US" altLang="en-US" b="1" dirty="0"/>
          </a:p>
          <a:p>
            <a:r>
              <a:rPr lang="en-US" altLang="en-US" dirty="0"/>
              <a:t>launched reforms in efforts to liberate the Czech peoples.</a:t>
            </a:r>
            <a:endParaRPr lang="en-US" altLang="en-US" b="1" dirty="0"/>
          </a:p>
          <a:p>
            <a:r>
              <a:rPr lang="en-US" altLang="en-US" b="1" dirty="0"/>
              <a:t>Summary:</a:t>
            </a:r>
            <a:r>
              <a:rPr lang="en-US" altLang="en-US" dirty="0"/>
              <a:t> Reformist movement under </a:t>
            </a:r>
            <a:r>
              <a:rPr lang="en-US" altLang="en-US" dirty="0" err="1"/>
              <a:t>Dubcheck</a:t>
            </a:r>
            <a:r>
              <a:rPr lang="en-US" altLang="en-US" dirty="0"/>
              <a:t> called the “Action Program” that</a:t>
            </a:r>
            <a:endParaRPr lang="en-US" altLang="en-US" b="1" dirty="0"/>
          </a:p>
          <a:p>
            <a:r>
              <a:rPr lang="en-US" altLang="en-US" dirty="0"/>
              <a:t>increased freedom of press, speech, movement, and also placed emphasis on </a:t>
            </a:r>
            <a:endParaRPr lang="en-US" altLang="en-US" b="1" dirty="0"/>
          </a:p>
          <a:p>
            <a:r>
              <a:rPr lang="en-US" altLang="en-US" dirty="0"/>
              <a:t>consumer goods and option of multi party government. These reforms were not</a:t>
            </a:r>
          </a:p>
          <a:p>
            <a:r>
              <a:rPr lang="en-US" altLang="en-US" dirty="0"/>
              <a:t>accepted by Soviet Union, and they were quick to reverse them.</a:t>
            </a:r>
            <a:endParaRPr lang="en-US" altLang="en-US" b="1" dirty="0"/>
          </a:p>
          <a:p>
            <a:r>
              <a:rPr lang="en-US" altLang="en-US" b="1" dirty="0"/>
              <a:t>Outcomes:</a:t>
            </a:r>
            <a:r>
              <a:rPr lang="en-US" altLang="en-US" dirty="0"/>
              <a:t> Contributed to ideals that suggested distanced from Soviet Union</a:t>
            </a:r>
          </a:p>
          <a:p>
            <a:r>
              <a:rPr lang="en-US" altLang="en-US" dirty="0"/>
              <a:t>dominance, troops occupied Czech until 1990.</a:t>
            </a:r>
          </a:p>
          <a:p>
            <a:r>
              <a:rPr lang="en-US" altLang="en-US" dirty="0"/>
              <a:t>				</a:t>
            </a:r>
          </a:p>
          <a:p>
            <a:r>
              <a:rPr lang="en-US" altLang="en-US" dirty="0"/>
              <a:t>				</a:t>
            </a:r>
            <a:r>
              <a:rPr lang="en-US" altLang="en-US" b="1" dirty="0"/>
              <a:t>-</a:t>
            </a:r>
            <a:r>
              <a:rPr lang="en-US" altLang="en-US" dirty="0"/>
              <a:t>The Warsaw Pact did intervene to settle the </a:t>
            </a:r>
          </a:p>
          <a:p>
            <a:r>
              <a:rPr lang="en-US" altLang="en-US" dirty="0"/>
              <a:t>				uprising and “normalize” the Czech people </a:t>
            </a:r>
          </a:p>
          <a:p>
            <a:r>
              <a:rPr lang="en-US" altLang="en-US" dirty="0"/>
              <a:t>				again and included removing reform laws and </a:t>
            </a:r>
          </a:p>
          <a:p>
            <a:r>
              <a:rPr lang="en-US" altLang="en-US" dirty="0"/>
              <a:t>				reinstating power of the police.</a:t>
            </a:r>
          </a:p>
          <a:p>
            <a:r>
              <a:rPr lang="en-US" altLang="en-US" dirty="0"/>
              <a:t>				</a:t>
            </a:r>
            <a:r>
              <a:rPr lang="en-US" altLang="en-US" b="1" dirty="0"/>
              <a:t>-</a:t>
            </a:r>
            <a:r>
              <a:rPr lang="en-US" altLang="en-US" dirty="0"/>
              <a:t>Not an example of a proxy war.    </a:t>
            </a:r>
          </a:p>
          <a:p>
            <a:r>
              <a:rPr lang="en-US" altLang="en-US" dirty="0"/>
              <a:t>				</a:t>
            </a:r>
            <a:r>
              <a:rPr lang="en-US" altLang="en-US" b="1" dirty="0"/>
              <a:t>-</a:t>
            </a:r>
            <a:r>
              <a:rPr lang="en-US" altLang="en-US" dirty="0"/>
              <a:t>This was a victory for communism, </a:t>
            </a:r>
          </a:p>
          <a:p>
            <a:r>
              <a:rPr lang="en-US" altLang="en-US" dirty="0"/>
              <a:t>				because although it sparked a flame </a:t>
            </a:r>
          </a:p>
          <a:p>
            <a:r>
              <a:rPr lang="en-US" altLang="en-US" dirty="0"/>
              <a:t>				through the people, the communists </a:t>
            </a:r>
          </a:p>
          <a:p>
            <a:r>
              <a:rPr lang="en-US" altLang="en-US" dirty="0"/>
              <a:t>				gained control again and reversed all </a:t>
            </a:r>
          </a:p>
          <a:p>
            <a:r>
              <a:rPr lang="en-US" altLang="en-US" dirty="0"/>
              <a:t>				of the reforms. </a:t>
            </a:r>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p:txBody>
      </p:sp>
      <p:pic>
        <p:nvPicPr>
          <p:cNvPr id="5" name="Picture 9" descr="0819Prague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05200"/>
            <a:ext cx="3204255"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67733" y="5596117"/>
            <a:ext cx="6553200" cy="45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Built August 12, 1961 </a:t>
            </a:r>
          </a:p>
          <a:p>
            <a:r>
              <a:rPr lang="en-US" sz="1600" dirty="0" smtClean="0"/>
              <a:t>Fell November 9, 1989</a:t>
            </a:r>
            <a:endParaRPr lang="en-US" sz="1600" dirty="0"/>
          </a:p>
        </p:txBody>
      </p:sp>
      <p:sp>
        <p:nvSpPr>
          <p:cNvPr id="3" name="Title 2"/>
          <p:cNvSpPr txBox="1">
            <a:spLocks/>
          </p:cNvSpPr>
          <p:nvPr/>
        </p:nvSpPr>
        <p:spPr>
          <a:xfrm>
            <a:off x="0" y="4986517"/>
            <a:ext cx="5198533" cy="1219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Building of Berlin Wall</a:t>
            </a:r>
            <a:endParaRPr lang="en-US" dirty="0"/>
          </a:p>
        </p:txBody>
      </p:sp>
      <p:pic>
        <p:nvPicPr>
          <p:cNvPr id="4" name="Picture 3"/>
          <p:cNvPicPr>
            <a:picLocks noChangeAspect="1"/>
          </p:cNvPicPr>
          <p:nvPr/>
        </p:nvPicPr>
        <p:blipFill>
          <a:blip r:embed="rId2"/>
          <a:stretch>
            <a:fillRect/>
          </a:stretch>
        </p:blipFill>
        <p:spPr>
          <a:xfrm>
            <a:off x="8466" y="1499783"/>
            <a:ext cx="3962484" cy="2629693"/>
          </a:xfrm>
          <a:prstGeom prst="rect">
            <a:avLst/>
          </a:prstGeom>
        </p:spPr>
      </p:pic>
      <p:sp>
        <p:nvSpPr>
          <p:cNvPr id="5" name="TextBox 4"/>
          <p:cNvSpPr txBox="1"/>
          <p:nvPr/>
        </p:nvSpPr>
        <p:spPr>
          <a:xfrm>
            <a:off x="4272117" y="129025"/>
            <a:ext cx="2668470" cy="4247317"/>
          </a:xfrm>
          <a:prstGeom prst="rect">
            <a:avLst/>
          </a:prstGeom>
          <a:noFill/>
        </p:spPr>
        <p:txBody>
          <a:bodyPr wrap="square" rtlCol="0">
            <a:spAutoFit/>
          </a:bodyPr>
          <a:lstStyle/>
          <a:p>
            <a:r>
              <a:rPr lang="en-US" u="sng" dirty="0" smtClean="0"/>
              <a:t>Building of Wall</a:t>
            </a:r>
            <a:r>
              <a:rPr lang="en-US" dirty="0" smtClean="0"/>
              <a:t>: East Germans were fleeing to capitalist West Berlin due the harsh communist life. This caused economic strain and increased tensions between East and West Germany. East German workers guarded by troops built the wall. East Germany was so low on food and natural resources that Lucius D. Clay airlifted supplies to them.</a:t>
            </a:r>
            <a:endParaRPr lang="en-US" dirty="0"/>
          </a:p>
        </p:txBody>
      </p:sp>
      <p:sp>
        <p:nvSpPr>
          <p:cNvPr id="6" name="TextBox 5"/>
          <p:cNvSpPr txBox="1"/>
          <p:nvPr/>
        </p:nvSpPr>
        <p:spPr>
          <a:xfrm>
            <a:off x="6837953" y="129025"/>
            <a:ext cx="4922247" cy="1754326"/>
          </a:xfrm>
          <a:prstGeom prst="rect">
            <a:avLst/>
          </a:prstGeom>
          <a:noFill/>
        </p:spPr>
        <p:txBody>
          <a:bodyPr wrap="square" rtlCol="0">
            <a:spAutoFit/>
          </a:bodyPr>
          <a:lstStyle/>
          <a:p>
            <a:r>
              <a:rPr lang="en-US" u="sng" dirty="0" smtClean="0"/>
              <a:t>Fall of Wall</a:t>
            </a:r>
            <a:r>
              <a:rPr lang="en-US" dirty="0" smtClean="0"/>
              <a:t>: Mikhail Gorbachev took control and reduced subsidies and the Soviet Army’s power. With more power to the people, they called a press conference. There, Gunther </a:t>
            </a:r>
            <a:r>
              <a:rPr lang="en-US" dirty="0" err="1" smtClean="0"/>
              <a:t>Schabowski</a:t>
            </a:r>
            <a:r>
              <a:rPr lang="en-US" dirty="0" smtClean="0"/>
              <a:t> wrongly stated that travel restrictions were lifted. The confused guards let everyone through.</a:t>
            </a:r>
            <a:endParaRPr lang="en-US" dirty="0"/>
          </a:p>
        </p:txBody>
      </p:sp>
      <p:sp>
        <p:nvSpPr>
          <p:cNvPr id="7" name="TextBox 6"/>
          <p:cNvSpPr txBox="1"/>
          <p:nvPr/>
        </p:nvSpPr>
        <p:spPr>
          <a:xfrm>
            <a:off x="8396410" y="4887421"/>
            <a:ext cx="3269709" cy="2062103"/>
          </a:xfrm>
          <a:prstGeom prst="rect">
            <a:avLst/>
          </a:prstGeom>
          <a:noFill/>
        </p:spPr>
        <p:txBody>
          <a:bodyPr wrap="square" rtlCol="0">
            <a:spAutoFit/>
          </a:bodyPr>
          <a:lstStyle/>
          <a:p>
            <a:r>
              <a:rPr lang="en-US" sz="1600" dirty="0" smtClean="0"/>
              <a:t>Outcomes of Wall: 250 people died trying to cross over.  Families were separated, people who worked on both sides of wall lost their jobs. Germany was reunified. The wall became the Cold War’s symbol. End of wall caused end of Cold War.</a:t>
            </a:r>
          </a:p>
          <a:p>
            <a:endParaRPr lang="en-US" sz="1600" dirty="0"/>
          </a:p>
        </p:txBody>
      </p:sp>
      <p:sp>
        <p:nvSpPr>
          <p:cNvPr id="8" name="TextBox 7"/>
          <p:cNvSpPr txBox="1"/>
          <p:nvPr/>
        </p:nvSpPr>
        <p:spPr>
          <a:xfrm>
            <a:off x="6940587" y="2025099"/>
            <a:ext cx="2911647" cy="2862322"/>
          </a:xfrm>
          <a:prstGeom prst="rect">
            <a:avLst/>
          </a:prstGeom>
          <a:noFill/>
        </p:spPr>
        <p:txBody>
          <a:bodyPr wrap="square" rtlCol="0">
            <a:spAutoFit/>
          </a:bodyPr>
          <a:lstStyle/>
          <a:p>
            <a:r>
              <a:rPr lang="en-US" dirty="0" smtClean="0"/>
              <a:t>It was not a Proxy war.</a:t>
            </a:r>
          </a:p>
          <a:p>
            <a:r>
              <a:rPr lang="en-US" dirty="0"/>
              <a:t>T</a:t>
            </a:r>
            <a:r>
              <a:rPr lang="en-US" dirty="0" smtClean="0"/>
              <a:t>he Berlin wall in 1989 led to the alliance of the Warsaw pact officially ending in 1991.</a:t>
            </a:r>
          </a:p>
          <a:p>
            <a:r>
              <a:rPr lang="en-US" dirty="0" smtClean="0"/>
              <a:t>The building of the Berlin Wall was a win for communism, but once it was torn down, it aided in the end of communism, which was a victory for capitalism.</a:t>
            </a:r>
            <a:endParaRPr lang="en-US" dirty="0"/>
          </a:p>
        </p:txBody>
      </p:sp>
    </p:spTree>
    <p:extLst>
      <p:ext uri="{BB962C8B-B14F-4D97-AF65-F5344CB8AC3E}">
        <p14:creationId xmlns:p14="http://schemas.microsoft.com/office/powerpoint/2010/main" val="117855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
          <p:cNvSpPr/>
          <p:nvPr/>
        </p:nvSpPr>
        <p:spPr>
          <a:xfrm>
            <a:off x="4254462" y="41802"/>
            <a:ext cx="4524452" cy="1371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200" b="1">
                <a:solidFill>
                  <a:srgbClr val="6C3535"/>
                </a:solidFill>
              </a:defRPr>
            </a:lvl1pPr>
          </a:lstStyle>
          <a:p>
            <a:pPr lvl="0">
              <a:defRPr sz="1800" b="0">
                <a:solidFill>
                  <a:srgbClr val="000000"/>
                </a:solidFill>
              </a:defRPr>
            </a:pPr>
            <a:r>
              <a:rPr sz="4200" b="1" dirty="0">
                <a:solidFill>
                  <a:srgbClr val="6C3535"/>
                </a:solidFill>
              </a:rPr>
              <a:t>Berlin Blockade/Airlift</a:t>
            </a:r>
          </a:p>
        </p:txBody>
      </p:sp>
      <p:sp>
        <p:nvSpPr>
          <p:cNvPr id="3" name="Shape 33"/>
          <p:cNvSpPr/>
          <p:nvPr/>
        </p:nvSpPr>
        <p:spPr>
          <a:xfrm>
            <a:off x="5711921" y="205816"/>
            <a:ext cx="3779926" cy="42266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200" b="1">
                <a:solidFill>
                  <a:srgbClr val="9B4B41"/>
                </a:solidFill>
                <a:latin typeface="Arial"/>
                <a:ea typeface="Arial"/>
                <a:cs typeface="Arial"/>
                <a:sym typeface="Arial"/>
              </a:defRPr>
            </a:lvl1pPr>
          </a:lstStyle>
          <a:p>
            <a:pPr lvl="0">
              <a:defRPr sz="1800" b="0">
                <a:solidFill>
                  <a:srgbClr val="000000"/>
                </a:solidFill>
              </a:defRPr>
            </a:pPr>
            <a:r>
              <a:rPr sz="2200" b="1" dirty="0">
                <a:solidFill>
                  <a:srgbClr val="9B4B41"/>
                </a:solidFill>
              </a:rPr>
              <a:t>April 1, 1948 – May 12, 1949</a:t>
            </a:r>
          </a:p>
        </p:txBody>
      </p:sp>
      <p:pic>
        <p:nvPicPr>
          <p:cNvPr id="4" name="pasted-image.tif"/>
          <p:cNvPicPr/>
          <p:nvPr/>
        </p:nvPicPr>
        <p:blipFill>
          <a:blip r:embed="rId2">
            <a:extLst/>
          </a:blip>
          <a:stretch>
            <a:fillRect/>
          </a:stretch>
        </p:blipFill>
        <p:spPr>
          <a:xfrm>
            <a:off x="125590" y="69211"/>
            <a:ext cx="3049410" cy="2665522"/>
          </a:xfrm>
          <a:prstGeom prst="rect">
            <a:avLst/>
          </a:prstGeom>
          <a:ln w="12700">
            <a:miter lim="400000"/>
          </a:ln>
        </p:spPr>
      </p:pic>
      <p:sp>
        <p:nvSpPr>
          <p:cNvPr id="5" name="Shape 35"/>
          <p:cNvSpPr/>
          <p:nvPr/>
        </p:nvSpPr>
        <p:spPr>
          <a:xfrm>
            <a:off x="4571374" y="1305694"/>
            <a:ext cx="3361978" cy="4229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defRPr sz="1800">
                <a:solidFill>
                  <a:srgbClr val="000000"/>
                </a:solidFill>
              </a:defRPr>
            </a:pPr>
            <a:r>
              <a:rPr sz="2100" b="1" dirty="0">
                <a:solidFill>
                  <a:srgbClr val="101010"/>
                </a:solidFill>
                <a:latin typeface="Times"/>
                <a:ea typeface="Times"/>
                <a:cs typeface="Times"/>
                <a:sym typeface="Times"/>
              </a:rPr>
              <a:t>Causes:</a:t>
            </a:r>
          </a:p>
          <a:p>
            <a:pPr marL="196850" lvl="0" indent="-196850" algn="l" defTabSz="457200">
              <a:buSzPct val="100000"/>
              <a:buChar char="•"/>
              <a:defRPr sz="1800">
                <a:solidFill>
                  <a:srgbClr val="000000"/>
                </a:solidFill>
              </a:defRPr>
            </a:pPr>
            <a:r>
              <a:rPr sz="2100" dirty="0">
                <a:solidFill>
                  <a:srgbClr val="101010"/>
                </a:solidFill>
                <a:latin typeface="Times"/>
                <a:ea typeface="Times"/>
                <a:cs typeface="Times"/>
                <a:sym typeface="Times"/>
              </a:rPr>
              <a:t>Following WWII, the US adopted the Marshall Plan</a:t>
            </a:r>
          </a:p>
          <a:p>
            <a:pPr marL="196850" lvl="0" indent="-196850" algn="l" defTabSz="457200">
              <a:buSzPct val="100000"/>
              <a:buChar char="•"/>
              <a:defRPr sz="1800">
                <a:solidFill>
                  <a:srgbClr val="000000"/>
                </a:solidFill>
              </a:defRPr>
            </a:pPr>
            <a:r>
              <a:rPr sz="2100" dirty="0">
                <a:solidFill>
                  <a:srgbClr val="101010"/>
                </a:solidFill>
                <a:latin typeface="Times"/>
                <a:ea typeface="Times"/>
                <a:cs typeface="Times"/>
                <a:sym typeface="Times"/>
              </a:rPr>
              <a:t>Goal was to support economic recovery in Western Europe and expand American influence into Europe</a:t>
            </a:r>
          </a:p>
          <a:p>
            <a:pPr marL="196850" lvl="0" indent="-196850" algn="l" defTabSz="457200">
              <a:buSzPct val="100000"/>
              <a:buChar char="•"/>
              <a:defRPr sz="1800">
                <a:solidFill>
                  <a:srgbClr val="000000"/>
                </a:solidFill>
              </a:defRPr>
            </a:pPr>
            <a:r>
              <a:rPr sz="2100" dirty="0">
                <a:solidFill>
                  <a:srgbClr val="101010"/>
                </a:solidFill>
                <a:latin typeface="Times"/>
                <a:ea typeface="Times"/>
                <a:cs typeface="Times"/>
                <a:sym typeface="Times"/>
              </a:rPr>
              <a:t>Western Powers replaced the inflated wartime currency with a new one (the Deutschmark) in West Berlin</a:t>
            </a:r>
          </a:p>
        </p:txBody>
      </p:sp>
      <p:sp>
        <p:nvSpPr>
          <p:cNvPr id="6" name="Shape 36"/>
          <p:cNvSpPr/>
          <p:nvPr/>
        </p:nvSpPr>
        <p:spPr>
          <a:xfrm>
            <a:off x="202344" y="5114166"/>
            <a:ext cx="6859291" cy="1579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solidFill>
                  <a:srgbClr val="000000"/>
                </a:solidFill>
              </a:defRPr>
            </a:pPr>
            <a:r>
              <a:rPr sz="1600" b="1" dirty="0">
                <a:latin typeface="Times"/>
                <a:ea typeface="Times"/>
                <a:cs typeface="Times"/>
                <a:sym typeface="Times"/>
              </a:rPr>
              <a:t>Summary:</a:t>
            </a:r>
          </a:p>
          <a:p>
            <a:pPr marL="196850" lvl="0" indent="-196850" algn="l">
              <a:buSzPct val="100000"/>
              <a:buChar char="•"/>
              <a:defRPr sz="1800">
                <a:solidFill>
                  <a:srgbClr val="000000"/>
                </a:solidFill>
              </a:defRPr>
            </a:pPr>
            <a:r>
              <a:rPr sz="1600" dirty="0">
                <a:latin typeface="Times"/>
                <a:ea typeface="Times"/>
                <a:cs typeface="Times"/>
                <a:sym typeface="Times"/>
              </a:rPr>
              <a:t>Stalin blockades West Berlin to counteract the US</a:t>
            </a:r>
          </a:p>
          <a:p>
            <a:pPr marL="196850" lvl="0" indent="-196850" algn="l">
              <a:buSzPct val="100000"/>
              <a:buChar char="•"/>
              <a:defRPr sz="1800">
                <a:solidFill>
                  <a:srgbClr val="000000"/>
                </a:solidFill>
              </a:defRPr>
            </a:pPr>
            <a:r>
              <a:rPr sz="1600" dirty="0">
                <a:latin typeface="Times"/>
                <a:ea typeface="Times"/>
                <a:cs typeface="Times"/>
                <a:sym typeface="Times"/>
              </a:rPr>
              <a:t>Roads shut down, electricity and gas cut off, less food</a:t>
            </a:r>
          </a:p>
          <a:p>
            <a:pPr marL="196850" lvl="0" indent="-196850" algn="l">
              <a:buSzPct val="100000"/>
              <a:buChar char="•"/>
              <a:defRPr sz="1800">
                <a:solidFill>
                  <a:srgbClr val="000000"/>
                </a:solidFill>
              </a:defRPr>
            </a:pPr>
            <a:r>
              <a:rPr sz="1600" dirty="0">
                <a:latin typeface="Times"/>
                <a:ea typeface="Times"/>
                <a:cs typeface="Times"/>
                <a:sym typeface="Times"/>
              </a:rPr>
              <a:t>In response, the US and Britain start airlift</a:t>
            </a:r>
          </a:p>
          <a:p>
            <a:pPr marL="196850" lvl="0" indent="-196850" algn="l">
              <a:buSzPct val="100000"/>
              <a:buChar char="•"/>
              <a:defRPr sz="1800">
                <a:solidFill>
                  <a:srgbClr val="000000"/>
                </a:solidFill>
              </a:defRPr>
            </a:pPr>
            <a:r>
              <a:rPr sz="1600" dirty="0">
                <a:latin typeface="Times"/>
                <a:ea typeface="Times"/>
                <a:cs typeface="Times"/>
                <a:sym typeface="Times"/>
              </a:rPr>
              <a:t>Over 5,000 tons of supplies dropped over Berlin every day</a:t>
            </a:r>
          </a:p>
          <a:p>
            <a:pPr marL="196850" lvl="0" indent="-196850" algn="l">
              <a:buSzPct val="100000"/>
              <a:buChar char="•"/>
              <a:defRPr sz="1800">
                <a:solidFill>
                  <a:srgbClr val="000000"/>
                </a:solidFill>
              </a:defRPr>
            </a:pPr>
            <a:r>
              <a:rPr sz="1600" dirty="0">
                <a:latin typeface="Times"/>
                <a:ea typeface="Times"/>
                <a:cs typeface="Times"/>
                <a:sym typeface="Times"/>
              </a:rPr>
              <a:t>200,000 flights in a year: a plane would drop supplies every 45 seconds</a:t>
            </a:r>
          </a:p>
        </p:txBody>
      </p:sp>
      <p:pic>
        <p:nvPicPr>
          <p:cNvPr id="7" name="pasted-image.tif"/>
          <p:cNvPicPr/>
          <p:nvPr/>
        </p:nvPicPr>
        <p:blipFill>
          <a:blip r:embed="rId3">
            <a:extLst/>
          </a:blip>
          <a:stretch>
            <a:fillRect/>
          </a:stretch>
        </p:blipFill>
        <p:spPr>
          <a:xfrm>
            <a:off x="8134182" y="69211"/>
            <a:ext cx="4057818" cy="4256452"/>
          </a:xfrm>
          <a:prstGeom prst="rect">
            <a:avLst/>
          </a:prstGeom>
          <a:ln w="12700">
            <a:miter lim="400000"/>
          </a:ln>
        </p:spPr>
      </p:pic>
      <p:sp>
        <p:nvSpPr>
          <p:cNvPr id="8" name="Shape 38"/>
          <p:cNvSpPr/>
          <p:nvPr/>
        </p:nvSpPr>
        <p:spPr>
          <a:xfrm>
            <a:off x="8004406" y="4303688"/>
            <a:ext cx="4026710" cy="2462213"/>
          </a:xfrm>
          <a:prstGeom prst="rect">
            <a:avLst/>
          </a:prstGeom>
          <a:ln w="50800">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solidFill>
                  <a:srgbClr val="000000"/>
                </a:solidFill>
              </a:defRPr>
            </a:pPr>
            <a:r>
              <a:rPr sz="2000" dirty="0">
                <a:latin typeface="Times"/>
                <a:ea typeface="Times"/>
                <a:cs typeface="Times"/>
                <a:sym typeface="Times"/>
              </a:rPr>
              <a:t>Following WWII, West Germany</a:t>
            </a:r>
          </a:p>
          <a:p>
            <a:pPr lvl="0" algn="l">
              <a:defRPr sz="1800">
                <a:solidFill>
                  <a:srgbClr val="000000"/>
                </a:solidFill>
              </a:defRPr>
            </a:pPr>
            <a:r>
              <a:rPr sz="2000" dirty="0">
                <a:latin typeface="Times"/>
                <a:ea typeface="Times"/>
                <a:cs typeface="Times"/>
                <a:sym typeface="Times"/>
              </a:rPr>
              <a:t>was controlled by the France, Britain,</a:t>
            </a:r>
          </a:p>
          <a:p>
            <a:pPr lvl="0" algn="l">
              <a:defRPr sz="1800">
                <a:solidFill>
                  <a:srgbClr val="000000"/>
                </a:solidFill>
              </a:defRPr>
            </a:pPr>
            <a:r>
              <a:rPr sz="2000" dirty="0">
                <a:latin typeface="Times"/>
                <a:ea typeface="Times"/>
                <a:cs typeface="Times"/>
                <a:sym typeface="Times"/>
              </a:rPr>
              <a:t>and the US. East Germany was </a:t>
            </a:r>
          </a:p>
          <a:p>
            <a:pPr lvl="0" algn="l">
              <a:defRPr sz="1800">
                <a:solidFill>
                  <a:srgbClr val="000000"/>
                </a:solidFill>
              </a:defRPr>
            </a:pPr>
            <a:r>
              <a:rPr sz="2000" dirty="0">
                <a:latin typeface="Times"/>
                <a:ea typeface="Times"/>
                <a:cs typeface="Times"/>
                <a:sym typeface="Times"/>
              </a:rPr>
              <a:t>controlled by the USSR. Berlin was</a:t>
            </a:r>
          </a:p>
          <a:p>
            <a:pPr lvl="0" algn="l">
              <a:defRPr sz="1800">
                <a:solidFill>
                  <a:srgbClr val="000000"/>
                </a:solidFill>
              </a:defRPr>
            </a:pPr>
            <a:r>
              <a:rPr sz="2000" dirty="0">
                <a:latin typeface="Times"/>
                <a:ea typeface="Times"/>
                <a:cs typeface="Times"/>
                <a:sym typeface="Times"/>
              </a:rPr>
              <a:t> located in East Germany, but West </a:t>
            </a:r>
          </a:p>
          <a:p>
            <a:pPr lvl="0" algn="l">
              <a:defRPr sz="1800">
                <a:solidFill>
                  <a:srgbClr val="000000"/>
                </a:solidFill>
              </a:defRPr>
            </a:pPr>
            <a:r>
              <a:rPr sz="2000" dirty="0">
                <a:latin typeface="Times"/>
                <a:ea typeface="Times"/>
                <a:cs typeface="Times"/>
                <a:sym typeface="Times"/>
              </a:rPr>
              <a:t>Berlin was in French/British/US </a:t>
            </a:r>
          </a:p>
          <a:p>
            <a:pPr lvl="0" algn="l">
              <a:defRPr sz="1800">
                <a:solidFill>
                  <a:srgbClr val="000000"/>
                </a:solidFill>
              </a:defRPr>
            </a:pPr>
            <a:r>
              <a:rPr sz="2000" dirty="0">
                <a:latin typeface="Times"/>
                <a:ea typeface="Times"/>
                <a:cs typeface="Times"/>
                <a:sym typeface="Times"/>
              </a:rPr>
              <a:t>territory, and East Berlin was </a:t>
            </a:r>
          </a:p>
          <a:p>
            <a:pPr lvl="0" algn="l">
              <a:defRPr sz="1800">
                <a:solidFill>
                  <a:srgbClr val="000000"/>
                </a:solidFill>
              </a:defRPr>
            </a:pPr>
            <a:r>
              <a:rPr sz="2000" dirty="0">
                <a:latin typeface="Times"/>
                <a:ea typeface="Times"/>
                <a:cs typeface="Times"/>
                <a:sym typeface="Times"/>
              </a:rPr>
              <a:t>USSR territory.</a:t>
            </a:r>
          </a:p>
        </p:txBody>
      </p:sp>
      <p:sp>
        <p:nvSpPr>
          <p:cNvPr id="9" name="Shape 39"/>
          <p:cNvSpPr/>
          <p:nvPr/>
        </p:nvSpPr>
        <p:spPr>
          <a:xfrm>
            <a:off x="0" y="2795583"/>
            <a:ext cx="4934475"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solidFill>
                  <a:srgbClr val="000000"/>
                </a:solidFill>
              </a:defRPr>
            </a:pPr>
            <a:r>
              <a:rPr b="1" dirty="0">
                <a:latin typeface="Times"/>
                <a:ea typeface="Times"/>
                <a:cs typeface="Times"/>
                <a:sym typeface="Times"/>
              </a:rPr>
              <a:t>Outcomes:</a:t>
            </a:r>
          </a:p>
          <a:p>
            <a:pPr marL="196850" lvl="0" indent="-196850" algn="l">
              <a:buSzPct val="100000"/>
              <a:buChar char="•"/>
              <a:defRPr sz="1800">
                <a:solidFill>
                  <a:srgbClr val="000000"/>
                </a:solidFill>
              </a:defRPr>
            </a:pPr>
            <a:r>
              <a:rPr dirty="0">
                <a:latin typeface="Times"/>
                <a:ea typeface="Times"/>
                <a:cs typeface="Times"/>
                <a:sym typeface="Times"/>
              </a:rPr>
              <a:t>The Soviets finally lifted</a:t>
            </a:r>
          </a:p>
          <a:p>
            <a:pPr lvl="0" algn="l">
              <a:defRPr sz="1800">
                <a:solidFill>
                  <a:srgbClr val="000000"/>
                </a:solidFill>
              </a:defRPr>
            </a:pPr>
            <a:r>
              <a:rPr dirty="0">
                <a:latin typeface="Times"/>
                <a:ea typeface="Times"/>
                <a:cs typeface="Times"/>
                <a:sym typeface="Times"/>
              </a:rPr>
              <a:t>the blockade - Capitalist victory</a:t>
            </a:r>
          </a:p>
          <a:p>
            <a:pPr marL="196850" lvl="0" indent="-196850" algn="l">
              <a:buSzPct val="100000"/>
              <a:buChar char="•"/>
              <a:defRPr sz="1800">
                <a:solidFill>
                  <a:srgbClr val="000000"/>
                </a:solidFill>
              </a:defRPr>
            </a:pPr>
            <a:r>
              <a:rPr dirty="0">
                <a:latin typeface="Times"/>
                <a:ea typeface="Times"/>
                <a:cs typeface="Times"/>
                <a:sym typeface="Times"/>
              </a:rPr>
              <a:t>Two weeks later: Britain, US,</a:t>
            </a:r>
          </a:p>
          <a:p>
            <a:pPr lvl="0" algn="l">
              <a:defRPr sz="1800">
                <a:solidFill>
                  <a:srgbClr val="000000"/>
                </a:solidFill>
              </a:defRPr>
            </a:pPr>
            <a:r>
              <a:rPr dirty="0">
                <a:latin typeface="Times"/>
                <a:ea typeface="Times"/>
                <a:cs typeface="Times"/>
                <a:sym typeface="Times"/>
              </a:rPr>
              <a:t>France, and 9 other countries established NATO.</a:t>
            </a:r>
          </a:p>
          <a:p>
            <a:pPr marL="196850" lvl="0" indent="-196850" algn="l">
              <a:buSzPct val="100000"/>
              <a:buChar char="•"/>
              <a:defRPr sz="1800">
                <a:solidFill>
                  <a:srgbClr val="000000"/>
                </a:solidFill>
              </a:defRPr>
            </a:pPr>
            <a:r>
              <a:rPr dirty="0">
                <a:latin typeface="Times"/>
                <a:ea typeface="Times"/>
                <a:cs typeface="Times"/>
                <a:sym typeface="Times"/>
              </a:rPr>
              <a:t>West and East Germany established. Definite</a:t>
            </a:r>
          </a:p>
          <a:p>
            <a:pPr lvl="0" algn="l">
              <a:defRPr sz="1800">
                <a:solidFill>
                  <a:srgbClr val="000000"/>
                </a:solidFill>
              </a:defRPr>
            </a:pPr>
            <a:r>
              <a:rPr dirty="0">
                <a:latin typeface="Times"/>
                <a:ea typeface="Times"/>
                <a:cs typeface="Times"/>
                <a:sym typeface="Times"/>
              </a:rPr>
              <a:t>border between West’s democracy and</a:t>
            </a:r>
          </a:p>
          <a:p>
            <a:pPr lvl="0" algn="l">
              <a:defRPr sz="1800">
                <a:solidFill>
                  <a:srgbClr val="000000"/>
                </a:solidFill>
              </a:defRPr>
            </a:pPr>
            <a:r>
              <a:rPr dirty="0">
                <a:latin typeface="Times"/>
                <a:ea typeface="Times"/>
                <a:cs typeface="Times"/>
                <a:sym typeface="Times"/>
              </a:rPr>
              <a:t>East’s communism.</a:t>
            </a:r>
          </a:p>
        </p:txBody>
      </p:sp>
    </p:spTree>
    <p:extLst>
      <p:ext uri="{BB962C8B-B14F-4D97-AF65-F5344CB8AC3E}">
        <p14:creationId xmlns:p14="http://schemas.microsoft.com/office/powerpoint/2010/main" val="109592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74967"/>
            <a:ext cx="10312400" cy="841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sng" strike="noStrike" cap="none" normalizeH="0" baseline="0" dirty="0" smtClean="0">
                <a:ln>
                  <a:noFill/>
                </a:ln>
                <a:solidFill>
                  <a:srgbClr val="51535D"/>
                </a:solidFill>
                <a:effectLst/>
                <a:latin typeface="Georgia" panose="02040502050405020303" pitchFamily="18" charset="0"/>
              </a:rPr>
              <a:t>Bay of Pigs Invasion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51535D"/>
                </a:solidFill>
                <a:effectLst/>
                <a:latin typeface="Georgia" panose="02040502050405020303" pitchFamily="18" charset="0"/>
              </a:rPr>
              <a:t>In March 1960, President Dwight D. Eisenhower ordered the CIA operation to train and arm a group of Cuban exiles for an attack on Cuba. This invasion contained a great desire to overthrow Fidel Castro. His decisions on destroying the U.S. companies and interests in Cuba, being anti-American, and also Cuba’s movement towards a closer relationship with the Soviet Union made U.S. officials think that Cuba was a threat to them. This is why the invasion was continued by John F. Kennedy on April 17, 1961, around 1200 exiles, armed attacked the ashore at the Bay of Pigs in Cuba.</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51535D"/>
                </a:solidFill>
                <a:effectLst/>
                <a:latin typeface="Georgia" panose="02040502050405020303" pitchFamily="18" charset="0"/>
              </a:rPr>
              <a:t>-Outcomes: This was a total failure. Many Cuban exiles were either killed or taken prisoner. Castro in Cuba requested more Soviet military aid which later developed the construction of missiles, which became a great threat to both the U.S. and the Soviet Union. Also, John F. Kennedy’s sabotage campaign, Operation Mongoose, never succeeded.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51535D"/>
                </a:solidFill>
                <a:effectLst/>
                <a:latin typeface="Georgia" panose="02040502050405020303" pitchFamily="18" charset="0"/>
              </a:rPr>
              <a:t>-Proxy war? It was an example of a proxy war because a war was instigated by the U.S. and the Soviet Union.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51535D"/>
                </a:solidFill>
                <a:effectLst/>
                <a:latin typeface="Georgia" panose="02040502050405020303" pitchFamily="18" charset="0"/>
              </a:rPr>
              <a:t>-</a:t>
            </a:r>
            <a:r>
              <a:rPr kumimoji="0" lang="en-US" altLang="en-US" sz="1400" b="0" i="0" u="none" strike="noStrike" cap="none" normalizeH="0" baseline="0" dirty="0" err="1" smtClean="0">
                <a:ln>
                  <a:noFill/>
                </a:ln>
                <a:solidFill>
                  <a:srgbClr val="51535D"/>
                </a:solidFill>
                <a:effectLst/>
                <a:latin typeface="Georgia" panose="02040502050405020303" pitchFamily="18" charset="0"/>
              </a:rPr>
              <a:t>Nato</a:t>
            </a:r>
            <a:r>
              <a:rPr kumimoji="0" lang="en-US" altLang="en-US" sz="1400" b="0" i="0" u="none" strike="noStrike" cap="none" normalizeH="0" baseline="0" dirty="0" smtClean="0">
                <a:ln>
                  <a:noFill/>
                </a:ln>
                <a:solidFill>
                  <a:srgbClr val="51535D"/>
                </a:solidFill>
                <a:effectLst/>
                <a:latin typeface="Georgia" panose="02040502050405020303" pitchFamily="18" charset="0"/>
              </a:rPr>
              <a:t>/Warsaw Pact? </a:t>
            </a:r>
            <a:r>
              <a:rPr kumimoji="0" lang="en-US" altLang="en-US" sz="1400" b="0" i="0" u="none" strike="noStrike" cap="none" normalizeH="0" baseline="0" dirty="0" err="1" smtClean="0">
                <a:ln>
                  <a:noFill/>
                </a:ln>
                <a:solidFill>
                  <a:srgbClr val="51535D"/>
                </a:solidFill>
                <a:effectLst/>
                <a:latin typeface="Georgia" panose="02040502050405020303" pitchFamily="18" charset="0"/>
              </a:rPr>
              <a:t>Nato</a:t>
            </a:r>
            <a:r>
              <a:rPr kumimoji="0" lang="en-US" altLang="en-US" sz="1400" b="0" i="0" u="none" strike="noStrike" cap="none" normalizeH="0" baseline="0" dirty="0" smtClean="0">
                <a:ln>
                  <a:noFill/>
                </a:ln>
                <a:solidFill>
                  <a:srgbClr val="51535D"/>
                </a:solidFill>
                <a:effectLst/>
                <a:latin typeface="Georgia" panose="02040502050405020303" pitchFamily="18" charset="0"/>
              </a:rPr>
              <a:t> was not involved and the Warsaw Pact was involved.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51535D"/>
                </a:solidFill>
                <a:effectLst/>
                <a:latin typeface="Georgia" panose="02040502050405020303" pitchFamily="18" charset="0"/>
              </a:rPr>
              <a:t>-Victory for </a:t>
            </a:r>
            <a:r>
              <a:rPr kumimoji="0" lang="en-US" altLang="en-US" sz="1400" b="0" i="0" u="none" strike="noStrike" cap="none" normalizeH="0" baseline="0" dirty="0" err="1" smtClean="0">
                <a:ln>
                  <a:noFill/>
                </a:ln>
                <a:solidFill>
                  <a:srgbClr val="51535D"/>
                </a:solidFill>
                <a:effectLst/>
                <a:latin typeface="Georgia" panose="02040502050405020303" pitchFamily="18" charset="0"/>
              </a:rPr>
              <a:t>whom?Communism</a:t>
            </a:r>
            <a:r>
              <a:rPr kumimoji="0" lang="en-US" altLang="en-US" sz="1400" b="0" i="0" u="none" strike="noStrike" cap="none" normalizeH="0" baseline="0" dirty="0" smtClean="0">
                <a:ln>
                  <a:noFill/>
                </a:ln>
                <a:solidFill>
                  <a:srgbClr val="51535D"/>
                </a:solidFill>
                <a:effectLst/>
                <a:latin typeface="Georgia" panose="02040502050405020303" pitchFamily="18" charset="0"/>
              </a:rPr>
              <a:t> because Castro first overthrew the capitalist government of Batista, an ally of the U.S. Also by being successful in the Bay of Pigs Invasion, communism got stronger.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17-19 April 1961</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253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90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2" name="Picture 2" descr="https://lh4.googleusercontent.com/UCkxnWVf2tegqhVx2Q3B5_Qacn_dySSRndgOoRlSgtb6myEcFe9j-ByhMI1aqoYNmG0Q04HE0XJHLvGADnDwWRWP_EnMZWXEdD8hsUWzibyZW21kD_GJtpuaX5YK13MhZnE7bHOp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326" y="4474664"/>
            <a:ext cx="2617748" cy="22410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s://lh4.googleusercontent.com/EbFxOlNz5E1CqE0VJ_5yuS3yH3Fli1ZRCag0beApQt_OECTMAtl7Ci9ISDLjIWV5AJHS2H9VJIBnNWNQOrd1tjap7Y7AqOLrIEtEjRk11jJWpvngPQ4BIDGCIMQt7BlvNkhdVPC7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853" y="4583811"/>
            <a:ext cx="2642144" cy="17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2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466" y="127592"/>
            <a:ext cx="11726333" cy="5755422"/>
          </a:xfrm>
          <a:prstGeom prst="rect">
            <a:avLst/>
          </a:prstGeom>
        </p:spPr>
        <p:txBody>
          <a:bodyPr wrap="square">
            <a:spAutoFit/>
          </a:bodyPr>
          <a:lstStyle/>
          <a:p>
            <a:r>
              <a:rPr lang="en-US" sz="1600" b="0" i="0" u="none" strike="noStrike" dirty="0" smtClean="0">
                <a:solidFill>
                  <a:srgbClr val="EFEDE2"/>
                </a:solidFill>
                <a:effectLst/>
                <a:latin typeface="Arial" panose="020B0604020202020204" pitchFamily="34" charset="0"/>
              </a:rPr>
              <a:t>Solidarity Movement Poland</a:t>
            </a:r>
            <a:endParaRPr lang="en-US" sz="1600" b="0" dirty="0" smtClean="0">
              <a:effectLst/>
            </a:endParaRPr>
          </a:p>
          <a:p>
            <a:r>
              <a:rPr lang="en-US" sz="1600" b="0" dirty="0" smtClean="0">
                <a:effectLst/>
              </a:rPr>
              <a:t/>
            </a:r>
            <a:br>
              <a:rPr lang="en-US" sz="1600" b="0" dirty="0" smtClean="0">
                <a:effectLst/>
              </a:rPr>
            </a:br>
            <a:r>
              <a:rPr lang="en-US" sz="1600" b="0" i="0" u="none" strike="noStrike" dirty="0" smtClean="0">
                <a:solidFill>
                  <a:srgbClr val="FFFFFF"/>
                </a:solidFill>
                <a:effectLst/>
                <a:latin typeface="Arial" panose="020B0604020202020204" pitchFamily="34" charset="0"/>
              </a:rPr>
              <a:t>Established in September 17, 1980 </a:t>
            </a:r>
            <a:endParaRPr lang="en-US" sz="1600" b="0" dirty="0" smtClean="0">
              <a:effectLst/>
            </a:endParaRPr>
          </a:p>
          <a:p>
            <a:r>
              <a:rPr lang="en-US" sz="1600" b="0" i="0" u="none" strike="noStrike" dirty="0" smtClean="0">
                <a:solidFill>
                  <a:srgbClr val="000000"/>
                </a:solidFill>
                <a:effectLst/>
                <a:latin typeface="Arial" panose="020B0604020202020204" pitchFamily="34" charset="0"/>
              </a:rPr>
              <a:t>Causes: The Poland was facing with governmental and economic difficulties, Because of </a:t>
            </a:r>
            <a:r>
              <a:rPr lang="en-US" sz="1600" b="0" i="0" u="none" strike="noStrike" dirty="0" err="1" smtClean="0">
                <a:solidFill>
                  <a:srgbClr val="000000"/>
                </a:solidFill>
                <a:effectLst/>
                <a:latin typeface="Arial" panose="020B0604020202020204" pitchFamily="34" charset="0"/>
              </a:rPr>
              <a:t>Polands</a:t>
            </a:r>
            <a:r>
              <a:rPr lang="en-US" sz="1600" b="0" i="0" u="none" strike="noStrike" dirty="0" smtClean="0">
                <a:solidFill>
                  <a:srgbClr val="000000"/>
                </a:solidFill>
                <a:effectLst/>
                <a:latin typeface="Arial" panose="020B0604020202020204" pitchFamily="34" charset="0"/>
              </a:rPr>
              <a:t> shortage economy, people were unable to buy necessities. Along with the government raising the price of goods and  restraining the growth of wages.</a:t>
            </a:r>
            <a:endParaRPr lang="en-US" sz="1600" b="0" dirty="0" smtClean="0">
              <a:effectLst/>
            </a:endParaRPr>
          </a:p>
          <a:p>
            <a:r>
              <a:rPr lang="en-US" sz="1600" b="0" dirty="0" smtClean="0">
                <a:effectLst/>
              </a:rPr>
              <a:t/>
            </a:r>
            <a:br>
              <a:rPr lang="en-US" sz="1600" b="0" dirty="0" smtClean="0">
                <a:effectLst/>
              </a:rPr>
            </a:br>
            <a:r>
              <a:rPr lang="en-US" sz="1600" b="0" i="0" u="none" strike="noStrike" dirty="0" smtClean="0">
                <a:solidFill>
                  <a:srgbClr val="000000"/>
                </a:solidFill>
                <a:effectLst/>
                <a:latin typeface="Arial" panose="020B0604020202020204" pitchFamily="34" charset="0"/>
              </a:rPr>
              <a:t>The Solidarity movement started out by the shipyard workers in Gdansk led by Anna </a:t>
            </a:r>
            <a:r>
              <a:rPr lang="en-US" sz="1600" b="0" i="0" u="none" strike="noStrike" dirty="0" err="1" smtClean="0">
                <a:solidFill>
                  <a:srgbClr val="000000"/>
                </a:solidFill>
                <a:effectLst/>
                <a:latin typeface="Arial" panose="020B0604020202020204" pitchFamily="34" charset="0"/>
              </a:rPr>
              <a:t>Walentynowicz</a:t>
            </a:r>
            <a:r>
              <a:rPr lang="en-US" sz="1600" b="0" i="0" u="none" strike="noStrike" dirty="0" smtClean="0">
                <a:solidFill>
                  <a:srgbClr val="000000"/>
                </a:solidFill>
                <a:effectLst/>
                <a:latin typeface="Arial" panose="020B0604020202020204" pitchFamily="34" charset="0"/>
              </a:rPr>
              <a:t> and Lech Walesa. On August 14th, strike led by Walesa, who gave voice to the workers' demands for the legalization of independent. strike committees joined the workers making the 21 demands to the governmental commission to Gdansk. As the result of the protest for demands, the Gdansk agreement was established ratifying many workers demands.</a:t>
            </a:r>
            <a:r>
              <a:rPr lang="en-US" sz="1600" b="0" i="0" u="none" strike="noStrike" dirty="0" smtClean="0">
                <a:solidFill>
                  <a:srgbClr val="0000FF"/>
                </a:solidFill>
                <a:effectLst/>
                <a:latin typeface="Arial" panose="020B0604020202020204" pitchFamily="34" charset="0"/>
              </a:rPr>
              <a:t> </a:t>
            </a:r>
            <a:r>
              <a:rPr lang="en-US" sz="1600" b="0" i="0" u="none" strike="noStrike" dirty="0" smtClean="0">
                <a:solidFill>
                  <a:srgbClr val="000000"/>
                </a:solidFill>
                <a:effectLst/>
                <a:latin typeface="Arial" panose="020B0604020202020204" pitchFamily="34" charset="0"/>
              </a:rPr>
              <a:t>After the assaults taken by the police, the soviets sent general </a:t>
            </a:r>
            <a:r>
              <a:rPr lang="en-US" sz="1600" b="0" i="0" u="none" strike="noStrike" dirty="0" err="1" smtClean="0">
                <a:solidFill>
                  <a:srgbClr val="000000"/>
                </a:solidFill>
                <a:effectLst/>
                <a:latin typeface="Arial" panose="020B0604020202020204" pitchFamily="34" charset="0"/>
              </a:rPr>
              <a:t>Wojciech</a:t>
            </a:r>
            <a:r>
              <a:rPr lang="en-US" sz="1600" b="0" i="0" u="none" strike="noStrike" dirty="0" smtClean="0">
                <a:solidFill>
                  <a:srgbClr val="000000"/>
                </a:solidFill>
                <a:effectLst/>
                <a:latin typeface="Arial" panose="020B0604020202020204" pitchFamily="34" charset="0"/>
              </a:rPr>
              <a:t> </a:t>
            </a:r>
            <a:r>
              <a:rPr lang="en-US" sz="1600" b="0" i="0" u="none" strike="noStrike" dirty="0" err="1" smtClean="0">
                <a:solidFill>
                  <a:srgbClr val="000000"/>
                </a:solidFill>
                <a:effectLst/>
                <a:latin typeface="Arial" panose="020B0604020202020204" pitchFamily="34" charset="0"/>
              </a:rPr>
              <a:t>jaruzelski</a:t>
            </a:r>
            <a:r>
              <a:rPr lang="en-US" sz="1600" b="0" i="0" u="none" strike="noStrike" dirty="0" smtClean="0">
                <a:solidFill>
                  <a:srgbClr val="000000"/>
                </a:solidFill>
                <a:effectLst/>
                <a:latin typeface="Arial" panose="020B0604020202020204" pitchFamily="34" charset="0"/>
              </a:rPr>
              <a:t> to </a:t>
            </a:r>
            <a:r>
              <a:rPr lang="en-US" sz="1600" b="0" i="0" u="none" strike="noStrike" dirty="0" err="1" smtClean="0">
                <a:solidFill>
                  <a:srgbClr val="000000"/>
                </a:solidFill>
                <a:effectLst/>
                <a:latin typeface="Arial" panose="020B0604020202020204" pitchFamily="34" charset="0"/>
              </a:rPr>
              <a:t>poland</a:t>
            </a:r>
            <a:r>
              <a:rPr lang="en-US" sz="1600" b="0" i="0" u="none" strike="noStrike" dirty="0" smtClean="0">
                <a:solidFill>
                  <a:srgbClr val="000000"/>
                </a:solidFill>
                <a:effectLst/>
                <a:latin typeface="Arial" panose="020B0604020202020204" pitchFamily="34" charset="0"/>
              </a:rPr>
              <a:t> in order to gain back their control by declaring martial law and process of arresting many members including Walesa. At the end of 1981, strikes were ceased, and the movement was delegalized and banned, but still had formed underground structures gaining support. After another attack on the movement and the political and social reforms established by Mikhail Gorbachev, the “Polish Round Talks” was announced to negotiate with the solidarity. On April 17, 1989 solidarity was legalized and allowed participation the government which led to Poland Solidarity-led government.</a:t>
            </a:r>
            <a:endParaRPr lang="en-US" sz="1600" b="0" dirty="0" smtClean="0">
              <a:effectLst/>
            </a:endParaRPr>
          </a:p>
          <a:p>
            <a:r>
              <a:rPr lang="en-US" sz="1600" b="0" dirty="0" smtClean="0">
                <a:effectLst/>
              </a:rPr>
              <a:t/>
            </a:r>
            <a:br>
              <a:rPr lang="en-US" sz="1600" b="0" dirty="0" smtClean="0">
                <a:effectLst/>
              </a:rPr>
            </a:br>
            <a:r>
              <a:rPr lang="en-US" sz="1600" b="0" i="0" u="none" strike="noStrike" dirty="0" smtClean="0">
                <a:solidFill>
                  <a:srgbClr val="000000"/>
                </a:solidFill>
                <a:effectLst/>
                <a:latin typeface="Arial" panose="020B0604020202020204" pitchFamily="34" charset="0"/>
              </a:rPr>
              <a:t>Outcomes:  The Solidarity set off peaceful anti-communist revolutions throughout Central and Eastern Europe which led to the fall of communism, spreading anti-communist ideas. By 1991, the Soviet Union (USSR) had collapsed, and communist territories across Eurasia became sovereign entities.</a:t>
            </a:r>
            <a:endParaRPr lang="en-US" sz="1600" b="0" dirty="0" smtClean="0">
              <a:effectLst/>
            </a:endParaRPr>
          </a:p>
          <a:p>
            <a:pPr fontAlgn="base">
              <a:buFont typeface="Arial" panose="020B0604020202020204" pitchFamily="34" charset="0"/>
              <a:buChar char="•"/>
            </a:pPr>
            <a:r>
              <a:rPr lang="en-US" sz="1600" b="0" dirty="0" smtClean="0">
                <a:effectLst/>
              </a:rPr>
              <a:t/>
            </a:r>
            <a:br>
              <a:rPr lang="en-US" sz="1600" b="0" dirty="0" smtClean="0">
                <a:effectLst/>
              </a:rPr>
            </a:br>
            <a:r>
              <a:rPr lang="en-US" sz="1600" b="0" i="0" u="sng" strike="noStrike" dirty="0" smtClean="0">
                <a:solidFill>
                  <a:srgbClr val="000000"/>
                </a:solidFill>
                <a:effectLst/>
                <a:latin typeface="Arial" panose="020B0604020202020204" pitchFamily="34" charset="0"/>
              </a:rPr>
              <a:t>Was it an example of a proxy war?</a:t>
            </a:r>
            <a:r>
              <a:rPr lang="en-US" sz="1600" b="0" i="0" u="none" strike="noStrike" dirty="0" smtClean="0">
                <a:solidFill>
                  <a:srgbClr val="000000"/>
                </a:solidFill>
                <a:effectLst/>
                <a:latin typeface="Arial" panose="020B0604020202020204" pitchFamily="34" charset="0"/>
              </a:rPr>
              <a:t> No it was not known as a proxy war because </a:t>
            </a:r>
            <a:r>
              <a:rPr lang="en-US" sz="1600" b="0" i="0" u="none" strike="noStrike" dirty="0" err="1" smtClean="0">
                <a:solidFill>
                  <a:srgbClr val="000000"/>
                </a:solidFill>
                <a:effectLst/>
                <a:latin typeface="Arial" panose="020B0604020202020204" pitchFamily="34" charset="0"/>
              </a:rPr>
              <a:t>poland</a:t>
            </a:r>
            <a:r>
              <a:rPr lang="en-US" sz="1600" b="0" i="0" u="none" strike="noStrike" dirty="0" smtClean="0">
                <a:solidFill>
                  <a:srgbClr val="000000"/>
                </a:solidFill>
                <a:effectLst/>
                <a:latin typeface="Arial" panose="020B0604020202020204" pitchFamily="34" charset="0"/>
              </a:rPr>
              <a:t> was involved in the movement.</a:t>
            </a:r>
          </a:p>
          <a:p>
            <a:pPr fontAlgn="base">
              <a:buFont typeface="Arial" panose="020B0604020202020204" pitchFamily="34" charset="0"/>
              <a:buChar char="•"/>
            </a:pPr>
            <a:r>
              <a:rPr lang="en-US" sz="1600" b="0" i="0" u="sng" strike="noStrike" dirty="0" smtClean="0">
                <a:solidFill>
                  <a:srgbClr val="000000"/>
                </a:solidFill>
                <a:effectLst/>
                <a:latin typeface="Arial" panose="020B0604020202020204" pitchFamily="34" charset="0"/>
              </a:rPr>
              <a:t>Was NATO or Warsaw pact involved?</a:t>
            </a:r>
            <a:r>
              <a:rPr lang="en-US" sz="1600" b="0" i="0" u="none" strike="noStrike" dirty="0" smtClean="0">
                <a:solidFill>
                  <a:srgbClr val="000000"/>
                </a:solidFill>
                <a:effectLst/>
                <a:latin typeface="Arial" panose="020B0604020202020204" pitchFamily="34" charset="0"/>
              </a:rPr>
              <a:t> The NATO supported the Solidarity.</a:t>
            </a:r>
          </a:p>
          <a:p>
            <a:pPr fontAlgn="base">
              <a:buFont typeface="Arial" panose="020B0604020202020204" pitchFamily="34" charset="0"/>
              <a:buChar char="•"/>
            </a:pPr>
            <a:r>
              <a:rPr lang="en-US" sz="1600" b="0" i="0" u="sng" strike="noStrike" dirty="0" smtClean="0">
                <a:solidFill>
                  <a:srgbClr val="000000"/>
                </a:solidFill>
                <a:effectLst/>
                <a:latin typeface="Arial" panose="020B0604020202020204" pitchFamily="34" charset="0"/>
              </a:rPr>
              <a:t>Victory for Capitalism or Communism? </a:t>
            </a:r>
            <a:r>
              <a:rPr lang="en-US" sz="1600" b="0" i="0" u="none" strike="noStrike" dirty="0" smtClean="0">
                <a:solidFill>
                  <a:srgbClr val="000000"/>
                </a:solidFill>
                <a:effectLst/>
                <a:latin typeface="Arial" panose="020B0604020202020204" pitchFamily="34" charset="0"/>
              </a:rPr>
              <a:t>For Capitalism</a:t>
            </a:r>
            <a:endParaRPr lang="en-US" sz="1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6725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
          <p:cNvSpPr txBox="1">
            <a:spLocks/>
          </p:cNvSpPr>
          <p:nvPr/>
        </p:nvSpPr>
        <p:spPr>
          <a:xfrm>
            <a:off x="223433" y="157083"/>
            <a:ext cx="7613400" cy="7572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smtClean="0"/>
              <a:t>The Fall of the Soviet Union</a:t>
            </a:r>
          </a:p>
          <a:p>
            <a:pPr>
              <a:spcBef>
                <a:spcPts val="0"/>
              </a:spcBef>
            </a:pPr>
            <a:r>
              <a:rPr lang="en" sz="1000" dirty="0" smtClean="0"/>
              <a:t>By: Grayson Whelen </a:t>
            </a:r>
            <a:endParaRPr lang="en" sz="1000" dirty="0"/>
          </a:p>
        </p:txBody>
      </p:sp>
      <p:pic>
        <p:nvPicPr>
          <p:cNvPr id="3" name="Shape 31"/>
          <p:cNvPicPr preferRelativeResize="0"/>
          <p:nvPr/>
        </p:nvPicPr>
        <p:blipFill>
          <a:blip r:embed="rId2">
            <a:alphaModFix/>
          </a:blip>
          <a:stretch>
            <a:fillRect/>
          </a:stretch>
        </p:blipFill>
        <p:spPr>
          <a:xfrm>
            <a:off x="0" y="4980292"/>
            <a:ext cx="2985649" cy="1716750"/>
          </a:xfrm>
          <a:prstGeom prst="rect">
            <a:avLst/>
          </a:prstGeom>
          <a:noFill/>
          <a:ln>
            <a:noFill/>
          </a:ln>
        </p:spPr>
      </p:pic>
      <p:sp>
        <p:nvSpPr>
          <p:cNvPr id="4" name="Shape 32"/>
          <p:cNvSpPr txBox="1"/>
          <p:nvPr/>
        </p:nvSpPr>
        <p:spPr>
          <a:xfrm>
            <a:off x="122034" y="1641294"/>
            <a:ext cx="7714799" cy="548999"/>
          </a:xfrm>
          <a:prstGeom prst="rect">
            <a:avLst/>
          </a:prstGeom>
          <a:noFill/>
          <a:ln>
            <a:noFill/>
          </a:ln>
        </p:spPr>
        <p:txBody>
          <a:bodyPr lIns="91425" tIns="91425" rIns="91425" bIns="91425" anchor="t" anchorCtr="0">
            <a:noAutofit/>
          </a:bodyPr>
          <a:lstStyle/>
          <a:p>
            <a:pPr>
              <a:spcBef>
                <a:spcPts val="0"/>
              </a:spcBef>
              <a:buNone/>
            </a:pPr>
            <a:r>
              <a:rPr lang="en" b="1" dirty="0"/>
              <a:t>Causes</a:t>
            </a:r>
            <a:r>
              <a:rPr lang="en" dirty="0"/>
              <a:t>: A collapsing economy, failed economic reforms, increase in freedom of speech, and nationalist causes were all contributing factors to the collapse of the Soviet Union. </a:t>
            </a:r>
          </a:p>
        </p:txBody>
      </p:sp>
      <p:sp>
        <p:nvSpPr>
          <p:cNvPr id="5" name="Shape 33"/>
          <p:cNvSpPr txBox="1"/>
          <p:nvPr/>
        </p:nvSpPr>
        <p:spPr>
          <a:xfrm>
            <a:off x="4639823" y="2670968"/>
            <a:ext cx="7291484" cy="3167699"/>
          </a:xfrm>
          <a:prstGeom prst="rect">
            <a:avLst/>
          </a:prstGeom>
          <a:noFill/>
          <a:ln>
            <a:noFill/>
          </a:ln>
        </p:spPr>
        <p:txBody>
          <a:bodyPr lIns="91425" tIns="91425" rIns="91425" bIns="91425" anchor="t" anchorCtr="0">
            <a:noAutofit/>
          </a:bodyPr>
          <a:lstStyle/>
          <a:p>
            <a:pPr rtl="0">
              <a:spcBef>
                <a:spcPts val="0"/>
              </a:spcBef>
              <a:buNone/>
            </a:pPr>
            <a:r>
              <a:rPr lang="en" sz="1600" dirty="0"/>
              <a:t>When Mikhail Gorbachev rose to power in 1985 the Soviet Union was already in a long state of decline. Gorbachev instituted economic reforms(perestroika) which failed and allowed greater freedom of speech(glasnost). Nationalist movements sparked in the baltics and other outer republics, weakening the central government. Finally, a coup was organized in which devoted communists hoped to end the protests with military action. The military refused to take action and the protests worsened. Gorbachev resigned on December 25th and the Soviet Union came to an end.</a:t>
            </a:r>
          </a:p>
          <a:p>
            <a:pPr rtl="0">
              <a:spcBef>
                <a:spcPts val="0"/>
              </a:spcBef>
              <a:buNone/>
            </a:pPr>
            <a:endParaRPr sz="1600" dirty="0"/>
          </a:p>
          <a:p>
            <a:pPr rtl="0">
              <a:spcBef>
                <a:spcPts val="0"/>
              </a:spcBef>
              <a:buNone/>
            </a:pPr>
            <a:r>
              <a:rPr lang="en" sz="1600" dirty="0"/>
              <a:t>Outcome: The end of the Soviet Union brought the end of the Cold War that lasted since the end of WWII. Democracy spread and capitalism spread throughout a greater part of the world. New republics were established that had serious economic hardships to face. China changed economic stance. Many countries that were formerly supported by USSR struggled.</a:t>
            </a:r>
          </a:p>
          <a:p>
            <a:pPr rtl="0">
              <a:spcBef>
                <a:spcPts val="0"/>
              </a:spcBef>
              <a:buNone/>
            </a:pPr>
            <a:endParaRPr sz="1600" dirty="0"/>
          </a:p>
          <a:p>
            <a:pPr>
              <a:spcBef>
                <a:spcPts val="0"/>
              </a:spcBef>
              <a:buNone/>
            </a:pPr>
            <a:r>
              <a:rPr lang="en" sz="1600" dirty="0"/>
              <a:t>The collapse of the Soviet Union brought the end of the Cold War and the Warsaw Pact. It was also a major victory for Capitalism.</a:t>
            </a:r>
          </a:p>
        </p:txBody>
      </p:sp>
      <p:sp>
        <p:nvSpPr>
          <p:cNvPr id="6" name="Shape 34"/>
          <p:cNvSpPr txBox="1"/>
          <p:nvPr/>
        </p:nvSpPr>
        <p:spPr>
          <a:xfrm>
            <a:off x="7422199" y="1006458"/>
            <a:ext cx="4865999" cy="388500"/>
          </a:xfrm>
          <a:prstGeom prst="rect">
            <a:avLst/>
          </a:prstGeom>
          <a:noFill/>
          <a:ln>
            <a:noFill/>
          </a:ln>
        </p:spPr>
        <p:txBody>
          <a:bodyPr lIns="91425" tIns="91425" rIns="91425" bIns="91425" anchor="t" anchorCtr="0">
            <a:noAutofit/>
          </a:bodyPr>
          <a:lstStyle/>
          <a:p>
            <a:pPr>
              <a:spcBef>
                <a:spcPts val="0"/>
              </a:spcBef>
              <a:buNone/>
            </a:pPr>
            <a:r>
              <a:rPr lang="en" dirty="0"/>
              <a:t>The Soviet Union officially ended on December 25th, 1991</a:t>
            </a:r>
          </a:p>
        </p:txBody>
      </p:sp>
    </p:spTree>
    <p:extLst>
      <p:ext uri="{BB962C8B-B14F-4D97-AF65-F5344CB8AC3E}">
        <p14:creationId xmlns:p14="http://schemas.microsoft.com/office/powerpoint/2010/main" val="244613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0"/>
            <a:ext cx="7620000" cy="1371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Cuban Revolution </a:t>
            </a:r>
            <a:endParaRPr lang="en-US" dirty="0"/>
          </a:p>
        </p:txBody>
      </p:sp>
      <p:sp>
        <p:nvSpPr>
          <p:cNvPr id="5" name="Subtitle 2"/>
          <p:cNvSpPr txBox="1">
            <a:spLocks/>
          </p:cNvSpPr>
          <p:nvPr/>
        </p:nvSpPr>
        <p:spPr>
          <a:xfrm>
            <a:off x="1447800" y="1066800"/>
            <a:ext cx="64008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July 26, 1953 – January 1, 1959</a:t>
            </a:r>
            <a:endParaRPr lang="en-US" dirty="0"/>
          </a:p>
        </p:txBody>
      </p:sp>
      <p:pic>
        <p:nvPicPr>
          <p:cNvPr id="6" name="Picture 2" descr="https://sdwoodruff.files.wordpress.com/2013/03/img460.jpg"/>
          <p:cNvPicPr>
            <a:picLocks noChangeAspect="1" noChangeArrowheads="1"/>
          </p:cNvPicPr>
          <p:nvPr/>
        </p:nvPicPr>
        <p:blipFill>
          <a:blip r:embed="rId2" cstate="print"/>
          <a:srcRect/>
          <a:stretch>
            <a:fillRect/>
          </a:stretch>
        </p:blipFill>
        <p:spPr bwMode="auto">
          <a:xfrm>
            <a:off x="0" y="4571999"/>
            <a:ext cx="4343400" cy="2286001"/>
          </a:xfrm>
          <a:prstGeom prst="rect">
            <a:avLst/>
          </a:prstGeom>
          <a:noFill/>
        </p:spPr>
      </p:pic>
      <p:sp>
        <p:nvSpPr>
          <p:cNvPr id="7" name="TextBox 6"/>
          <p:cNvSpPr txBox="1"/>
          <p:nvPr/>
        </p:nvSpPr>
        <p:spPr>
          <a:xfrm>
            <a:off x="0" y="1676400"/>
            <a:ext cx="4724400" cy="2893100"/>
          </a:xfrm>
          <a:prstGeom prst="rect">
            <a:avLst/>
          </a:prstGeom>
          <a:noFill/>
        </p:spPr>
        <p:txBody>
          <a:bodyPr wrap="square" rtlCol="0">
            <a:spAutoFit/>
          </a:bodyPr>
          <a:lstStyle/>
          <a:p>
            <a:r>
              <a:rPr lang="en-US" sz="2000" b="1" u="sng" dirty="0" smtClean="0"/>
              <a:t>Causes: </a:t>
            </a:r>
          </a:p>
          <a:p>
            <a:pPr>
              <a:buFont typeface="Arial" pitchFamily="34" charset="0"/>
              <a:buChar char="•"/>
            </a:pPr>
            <a:r>
              <a:rPr lang="en-US" dirty="0" smtClean="0"/>
              <a:t>Economy dependent on Sugar = unemployment and inequalities</a:t>
            </a:r>
          </a:p>
          <a:p>
            <a:pPr>
              <a:buFont typeface="Arial" pitchFamily="34" charset="0"/>
              <a:buChar char="•"/>
            </a:pPr>
            <a:r>
              <a:rPr lang="en-US" dirty="0" smtClean="0"/>
              <a:t>Resentment towards U.S. control/effect on Cuban economy and politics</a:t>
            </a:r>
          </a:p>
          <a:p>
            <a:pPr>
              <a:buFont typeface="Arial" pitchFamily="34" charset="0"/>
              <a:buChar char="•"/>
            </a:pPr>
            <a:r>
              <a:rPr lang="en-US" dirty="0" smtClean="0"/>
              <a:t>Political Instability</a:t>
            </a:r>
          </a:p>
          <a:p>
            <a:pPr>
              <a:buFont typeface="Arial" pitchFamily="34" charset="0"/>
              <a:buChar char="•"/>
            </a:pPr>
            <a:r>
              <a:rPr lang="en-US" dirty="0" smtClean="0"/>
              <a:t>Batista’s Regime = no reforms / repression</a:t>
            </a:r>
          </a:p>
          <a:p>
            <a:pPr>
              <a:buFont typeface="Arial" pitchFamily="34" charset="0"/>
              <a:buChar char="•"/>
            </a:pPr>
            <a:r>
              <a:rPr lang="en-US" dirty="0" smtClean="0"/>
              <a:t>Rise of Fidel Castro = attack on </a:t>
            </a:r>
            <a:r>
              <a:rPr lang="en-US" dirty="0" err="1" smtClean="0"/>
              <a:t>Mocada</a:t>
            </a:r>
            <a:r>
              <a:rPr lang="en-US" dirty="0" smtClean="0"/>
              <a:t> army barracks, 26</a:t>
            </a:r>
            <a:r>
              <a:rPr lang="en-US" baseline="30000" dirty="0" smtClean="0"/>
              <a:t>th</a:t>
            </a:r>
            <a:r>
              <a:rPr lang="en-US" dirty="0" smtClean="0"/>
              <a:t> of July Movement, Defeat of Batista’s forces, appeal to Castro’s movements</a:t>
            </a:r>
            <a:endParaRPr lang="en-US" dirty="0"/>
          </a:p>
        </p:txBody>
      </p:sp>
      <p:sp>
        <p:nvSpPr>
          <p:cNvPr id="8" name="TextBox 7"/>
          <p:cNvSpPr txBox="1"/>
          <p:nvPr/>
        </p:nvSpPr>
        <p:spPr>
          <a:xfrm>
            <a:off x="5105400" y="1600200"/>
            <a:ext cx="3733800" cy="3077766"/>
          </a:xfrm>
          <a:prstGeom prst="rect">
            <a:avLst/>
          </a:prstGeom>
          <a:noFill/>
        </p:spPr>
        <p:txBody>
          <a:bodyPr wrap="square" rtlCol="0">
            <a:spAutoFit/>
          </a:bodyPr>
          <a:lstStyle/>
          <a:p>
            <a:pPr algn="ctr"/>
            <a:r>
              <a:rPr lang="en-US" b="1" u="sng" dirty="0" smtClean="0"/>
              <a:t>Summary</a:t>
            </a:r>
          </a:p>
          <a:p>
            <a:r>
              <a:rPr lang="en-US" sz="1600" dirty="0" smtClean="0"/>
              <a:t>The Cuban Revolution was led by Fidel Castro and the 26</a:t>
            </a:r>
            <a:r>
              <a:rPr lang="en-US" sz="1600" baseline="30000" dirty="0" smtClean="0"/>
              <a:t>th</a:t>
            </a:r>
            <a:r>
              <a:rPr lang="en-US" sz="1600" dirty="0" smtClean="0"/>
              <a:t> of July Movement to overthrow current dictator </a:t>
            </a:r>
            <a:r>
              <a:rPr lang="en-US" sz="1600" dirty="0" err="1" smtClean="0"/>
              <a:t>Fulgencio</a:t>
            </a:r>
            <a:r>
              <a:rPr lang="en-US" sz="1600" dirty="0" smtClean="0"/>
              <a:t> Batista. It began with the assault on the </a:t>
            </a:r>
            <a:r>
              <a:rPr lang="en-US" sz="1600" dirty="0" err="1" smtClean="0"/>
              <a:t>Moncada</a:t>
            </a:r>
            <a:r>
              <a:rPr lang="en-US" sz="1600" dirty="0" smtClean="0"/>
              <a:t> Barracks on July 26, 1953, and ended on January 1, 1959, when Batista was driven from the country and the cities Santa Clara and Santiago de Cuba were seized by rebels, led by </a:t>
            </a:r>
            <a:r>
              <a:rPr lang="en-US" sz="1600" dirty="0" err="1" smtClean="0"/>
              <a:t>Che</a:t>
            </a:r>
            <a:r>
              <a:rPr lang="en-US" sz="1600" dirty="0" smtClean="0"/>
              <a:t> Guevara and Fidel Castro's surrogates Raul Castro and Huber Matos.</a:t>
            </a:r>
            <a:endParaRPr lang="en-US" sz="1600" dirty="0"/>
          </a:p>
        </p:txBody>
      </p:sp>
      <p:sp>
        <p:nvSpPr>
          <p:cNvPr id="9" name="TextBox 8"/>
          <p:cNvSpPr txBox="1"/>
          <p:nvPr/>
        </p:nvSpPr>
        <p:spPr>
          <a:xfrm>
            <a:off x="4495800" y="4549676"/>
            <a:ext cx="4343400" cy="2308324"/>
          </a:xfrm>
          <a:prstGeom prst="rect">
            <a:avLst/>
          </a:prstGeom>
          <a:noFill/>
        </p:spPr>
        <p:txBody>
          <a:bodyPr wrap="square" rtlCol="0">
            <a:spAutoFit/>
          </a:bodyPr>
          <a:lstStyle/>
          <a:p>
            <a:pPr algn="ctr"/>
            <a:r>
              <a:rPr lang="en-US" b="1" u="sng" dirty="0" smtClean="0"/>
              <a:t>Outcomes</a:t>
            </a:r>
          </a:p>
          <a:p>
            <a:pPr>
              <a:buFont typeface="Arial" pitchFamily="34" charset="0"/>
              <a:buChar char="•"/>
            </a:pPr>
            <a:r>
              <a:rPr lang="en-US" dirty="0" smtClean="0"/>
              <a:t>Castro took full control of </a:t>
            </a:r>
            <a:r>
              <a:rPr lang="en-US" dirty="0" err="1" smtClean="0"/>
              <a:t>gov</a:t>
            </a:r>
            <a:r>
              <a:rPr lang="en-US" dirty="0" smtClean="0"/>
              <a:t>.</a:t>
            </a:r>
          </a:p>
          <a:p>
            <a:pPr>
              <a:buFont typeface="Arial" pitchFamily="34" charset="0"/>
              <a:buChar char="•"/>
            </a:pPr>
            <a:r>
              <a:rPr lang="en-US" dirty="0" smtClean="0"/>
              <a:t>Took away freedom of press</a:t>
            </a:r>
          </a:p>
          <a:p>
            <a:pPr>
              <a:buFont typeface="Arial" pitchFamily="34" charset="0"/>
              <a:buChar char="•"/>
            </a:pPr>
            <a:r>
              <a:rPr lang="en-US" dirty="0" smtClean="0"/>
              <a:t>Nationalized private property and businesses</a:t>
            </a:r>
          </a:p>
          <a:p>
            <a:pPr>
              <a:buFont typeface="Arial" pitchFamily="34" charset="0"/>
              <a:buChar char="•"/>
            </a:pPr>
            <a:r>
              <a:rPr lang="en-US" dirty="0" smtClean="0"/>
              <a:t>Limited size of landholdings</a:t>
            </a:r>
          </a:p>
          <a:p>
            <a:pPr>
              <a:buFont typeface="Arial" pitchFamily="34" charset="0"/>
              <a:buChar char="•"/>
            </a:pPr>
            <a:r>
              <a:rPr lang="en-US" dirty="0" smtClean="0"/>
              <a:t>Led Cuba toward Communism and confrontation with U.S.</a:t>
            </a:r>
          </a:p>
        </p:txBody>
      </p:sp>
      <p:cxnSp>
        <p:nvCxnSpPr>
          <p:cNvPr id="10" name="Straight Connector 9"/>
          <p:cNvCxnSpPr/>
          <p:nvPr/>
        </p:nvCxnSpPr>
        <p:spPr>
          <a:xfrm>
            <a:off x="0" y="16002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24400" y="16002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4572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8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642805" y="4648200"/>
            <a:ext cx="6553200" cy="45720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Built August 13, 1961 </a:t>
            </a:r>
          </a:p>
          <a:p>
            <a:r>
              <a:rPr lang="en-US" smtClean="0"/>
              <a:t>Fell November 9, 1989</a:t>
            </a:r>
            <a:endParaRPr lang="en-US" dirty="0"/>
          </a:p>
        </p:txBody>
      </p:sp>
      <p:sp>
        <p:nvSpPr>
          <p:cNvPr id="3" name="Title 2"/>
          <p:cNvSpPr txBox="1">
            <a:spLocks/>
          </p:cNvSpPr>
          <p:nvPr/>
        </p:nvSpPr>
        <p:spPr>
          <a:xfrm>
            <a:off x="604705" y="3227033"/>
            <a:ext cx="6629400" cy="1219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Building of Berlin Wall</a:t>
            </a:r>
            <a:endParaRPr lang="en-US" dirty="0"/>
          </a:p>
        </p:txBody>
      </p:sp>
      <p:pic>
        <p:nvPicPr>
          <p:cNvPr id="4" name="Picture 3"/>
          <p:cNvPicPr>
            <a:picLocks noChangeAspect="1"/>
          </p:cNvPicPr>
          <p:nvPr/>
        </p:nvPicPr>
        <p:blipFill>
          <a:blip r:embed="rId2"/>
          <a:stretch>
            <a:fillRect/>
          </a:stretch>
        </p:blipFill>
        <p:spPr>
          <a:xfrm>
            <a:off x="283975" y="192377"/>
            <a:ext cx="3962484" cy="2629693"/>
          </a:xfrm>
          <a:prstGeom prst="rect">
            <a:avLst/>
          </a:prstGeom>
        </p:spPr>
      </p:pic>
      <p:sp>
        <p:nvSpPr>
          <p:cNvPr id="5" name="TextBox 4"/>
          <p:cNvSpPr txBox="1"/>
          <p:nvPr/>
        </p:nvSpPr>
        <p:spPr>
          <a:xfrm>
            <a:off x="4272117" y="129025"/>
            <a:ext cx="2668470" cy="2793072"/>
          </a:xfrm>
          <a:prstGeom prst="rect">
            <a:avLst/>
          </a:prstGeom>
          <a:noFill/>
        </p:spPr>
        <p:txBody>
          <a:bodyPr wrap="square" rtlCol="0">
            <a:spAutoFit/>
          </a:bodyPr>
          <a:lstStyle/>
          <a:p>
            <a:r>
              <a:rPr lang="en-US" sz="1350" u="sng" dirty="0" smtClean="0"/>
              <a:t>Building of Wall</a:t>
            </a:r>
            <a:r>
              <a:rPr lang="en-US" sz="1350" dirty="0" smtClean="0"/>
              <a:t>: East Germans were fleeing to West Berlin due to a gap in the Iron Curtain. This caused economic strain and increased tensions between East and West Germany. The executive committee of the USSR and a Soviet leader, Nikita Khrushchev came up with the idea of the Berlin Wall and Walter Ulbricht ordered it to be built.</a:t>
            </a:r>
            <a:endParaRPr lang="en-US" sz="1350" dirty="0"/>
          </a:p>
        </p:txBody>
      </p:sp>
      <p:sp>
        <p:nvSpPr>
          <p:cNvPr id="6" name="TextBox 5"/>
          <p:cNvSpPr txBox="1"/>
          <p:nvPr/>
        </p:nvSpPr>
        <p:spPr>
          <a:xfrm>
            <a:off x="6837953" y="129025"/>
            <a:ext cx="2306047" cy="2793072"/>
          </a:xfrm>
          <a:prstGeom prst="rect">
            <a:avLst/>
          </a:prstGeom>
          <a:noFill/>
        </p:spPr>
        <p:txBody>
          <a:bodyPr wrap="square" rtlCol="0">
            <a:spAutoFit/>
          </a:bodyPr>
          <a:lstStyle/>
          <a:p>
            <a:r>
              <a:rPr lang="en-US" sz="1350" u="sng" dirty="0" smtClean="0"/>
              <a:t>Fall of Wall</a:t>
            </a:r>
            <a:r>
              <a:rPr lang="en-US" sz="1350" dirty="0" smtClean="0"/>
              <a:t>: Mikhail Gorbachev took control of the Soviet Union in 1985. He gave the people more power </a:t>
            </a:r>
            <a:r>
              <a:rPr lang="en-US" sz="1350" dirty="0" smtClean="0">
                <a:sym typeface="Wingdings"/>
              </a:rPr>
              <a:t> Sinatra Doctrine  Eastern Bloc Gov’t got more freedom  opened Hungarian border  Protests in East Germany  Freedom of East Germans to pass through wall.</a:t>
            </a:r>
            <a:endParaRPr lang="en-US" sz="1350" dirty="0"/>
          </a:p>
        </p:txBody>
      </p:sp>
      <p:sp>
        <p:nvSpPr>
          <p:cNvPr id="7" name="TextBox 6"/>
          <p:cNvSpPr txBox="1"/>
          <p:nvPr/>
        </p:nvSpPr>
        <p:spPr>
          <a:xfrm>
            <a:off x="283975" y="5480359"/>
            <a:ext cx="3269709" cy="1638910"/>
          </a:xfrm>
          <a:prstGeom prst="rect">
            <a:avLst/>
          </a:prstGeom>
          <a:noFill/>
        </p:spPr>
        <p:txBody>
          <a:bodyPr wrap="square" rtlCol="0">
            <a:spAutoFit/>
          </a:bodyPr>
          <a:lstStyle/>
          <a:p>
            <a:r>
              <a:rPr lang="en-US" sz="1400" dirty="0" smtClean="0"/>
              <a:t>Outcomes of Wall: Death Strip where 160 people died trying to pass wall. </a:t>
            </a:r>
            <a:r>
              <a:rPr lang="en-US" sz="1400" dirty="0"/>
              <a:t> </a:t>
            </a:r>
            <a:r>
              <a:rPr lang="en-US" sz="1400" dirty="0" smtClean="0"/>
              <a:t>Families were separated, people who worked on both sides of wall lost their jobs. Germany was reunified.</a:t>
            </a:r>
          </a:p>
          <a:p>
            <a:endParaRPr lang="en-US" sz="1350" dirty="0"/>
          </a:p>
        </p:txBody>
      </p:sp>
      <p:sp>
        <p:nvSpPr>
          <p:cNvPr id="8" name="TextBox 7"/>
          <p:cNvSpPr txBox="1"/>
          <p:nvPr/>
        </p:nvSpPr>
        <p:spPr>
          <a:xfrm>
            <a:off x="3463879" y="5473005"/>
            <a:ext cx="5529378" cy="1384995"/>
          </a:xfrm>
          <a:prstGeom prst="rect">
            <a:avLst/>
          </a:prstGeom>
          <a:noFill/>
        </p:spPr>
        <p:txBody>
          <a:bodyPr wrap="square" rtlCol="0">
            <a:spAutoFit/>
          </a:bodyPr>
          <a:lstStyle/>
          <a:p>
            <a:r>
              <a:rPr lang="en-US" sz="1400" dirty="0" smtClean="0"/>
              <a:t>It was not a Proxy war.</a:t>
            </a:r>
          </a:p>
          <a:p>
            <a:r>
              <a:rPr lang="en-US" sz="1400" dirty="0"/>
              <a:t>T</a:t>
            </a:r>
            <a:r>
              <a:rPr lang="en-US" sz="1400" dirty="0" smtClean="0"/>
              <a:t>he Berlin wall in 1989 led to the alliance of the Warsaw pact officially ending in 1991.</a:t>
            </a:r>
          </a:p>
          <a:p>
            <a:r>
              <a:rPr lang="en-US" sz="1400" dirty="0" smtClean="0"/>
              <a:t>The building of the Berlin Wall was a win for communism, but once it was torn down, it aided in the end of communism, which was a victory for capitalism.</a:t>
            </a:r>
            <a:endParaRPr lang="en-US" sz="1400" dirty="0"/>
          </a:p>
        </p:txBody>
      </p:sp>
    </p:spTree>
    <p:extLst>
      <p:ext uri="{BB962C8B-B14F-4D97-AF65-F5344CB8AC3E}">
        <p14:creationId xmlns:p14="http://schemas.microsoft.com/office/powerpoint/2010/main" val="24837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
          <p:cNvSpPr txBox="1">
            <a:spLocks/>
          </p:cNvSpPr>
          <p:nvPr/>
        </p:nvSpPr>
        <p:spPr>
          <a:xfrm>
            <a:off x="1295400" y="-1405736"/>
            <a:ext cx="10464800" cy="3302000"/>
          </a:xfrm>
          <a:prstGeom prst="rect">
            <a:avLst/>
          </a:prstGeom>
        </p:spPr>
        <p:txBody>
          <a:bodyPr/>
          <a:lstStyle>
            <a:lvl1pPr algn="l" defTabSz="914400" rtl="0" eaLnBrk="1" latinLnBrk="0" hangingPunct="1">
              <a:lnSpc>
                <a:spcPct val="90000"/>
              </a:lnSpc>
              <a:spcBef>
                <a:spcPct val="0"/>
              </a:spcBef>
              <a:buNone/>
              <a:defRPr sz="6500" kern="1200">
                <a:solidFill>
                  <a:schemeClr val="tx1"/>
                </a:solidFill>
                <a:latin typeface="Times New Roman"/>
                <a:ea typeface="Times New Roman"/>
                <a:cs typeface="Times New Roman"/>
                <a:sym typeface="Times New Roman"/>
              </a:defRPr>
            </a:lvl1pPr>
          </a:lstStyle>
          <a:p>
            <a:pPr>
              <a:defRPr sz="1800"/>
            </a:pPr>
            <a:r>
              <a:rPr lang="en-US" smtClean="0"/>
              <a:t>Overthrow of Allende government</a:t>
            </a:r>
            <a:endParaRPr lang="en-US"/>
          </a:p>
        </p:txBody>
      </p:sp>
      <p:sp>
        <p:nvSpPr>
          <p:cNvPr id="3" name="Shape 33"/>
          <p:cNvSpPr txBox="1">
            <a:spLocks/>
          </p:cNvSpPr>
          <p:nvPr/>
        </p:nvSpPr>
        <p:spPr>
          <a:xfrm>
            <a:off x="4757935" y="482564"/>
            <a:ext cx="6811766" cy="465703"/>
          </a:xfrm>
          <a:prstGeom prst="rect">
            <a:avLst/>
          </a:prstGeom>
        </p:spPr>
        <p:txBody>
          <a:bodyPr/>
          <a:lstStyle>
            <a:lvl1pPr marL="228600" indent="-228600" algn="l" defTabSz="457200" rtl="0" eaLnBrk="1" latinLnBrk="0" hangingPunct="1">
              <a:lnSpc>
                <a:spcPct val="90000"/>
              </a:lnSpc>
              <a:spcBef>
                <a:spcPts val="1000"/>
              </a:spcBef>
              <a:buFont typeface="Arial" panose="020B0604020202020204" pitchFamily="34" charset="0"/>
              <a:buChar char="•"/>
              <a:defRPr sz="3000" kern="1200">
                <a:solidFill>
                  <a:srgbClr val="252525"/>
                </a:solidFill>
                <a:latin typeface="Helvetica"/>
                <a:ea typeface="Helvetica"/>
                <a:cs typeface="Helvetica"/>
                <a:sym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1800">
                <a:solidFill>
                  <a:srgbClr val="000000"/>
                </a:solidFill>
              </a:defRPr>
            </a:pPr>
            <a:r>
              <a:rPr lang="en-US" dirty="0" smtClean="0"/>
              <a:t>11 September 1973</a:t>
            </a:r>
            <a:endParaRPr lang="en-US" dirty="0"/>
          </a:p>
        </p:txBody>
      </p:sp>
      <p:sp>
        <p:nvSpPr>
          <p:cNvPr id="4" name="Shape 34"/>
          <p:cNvSpPr/>
          <p:nvPr/>
        </p:nvSpPr>
        <p:spPr>
          <a:xfrm>
            <a:off x="161623" y="332253"/>
            <a:ext cx="4679548" cy="156401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Causes: Inflation and unemployment that arose with the fall of the copper industry in Chile are two of the major causes that forced the people of Chile to strike against the government.</a:t>
            </a:r>
          </a:p>
        </p:txBody>
      </p:sp>
      <p:pic>
        <p:nvPicPr>
          <p:cNvPr id="5" name="pasted-image.tif"/>
          <p:cNvPicPr/>
          <p:nvPr/>
        </p:nvPicPr>
        <p:blipFill>
          <a:blip r:embed="rId2">
            <a:extLst/>
          </a:blip>
          <a:stretch>
            <a:fillRect/>
          </a:stretch>
        </p:blipFill>
        <p:spPr>
          <a:xfrm>
            <a:off x="161623" y="2221253"/>
            <a:ext cx="4679548" cy="1918947"/>
          </a:xfrm>
          <a:prstGeom prst="rect">
            <a:avLst/>
          </a:prstGeom>
          <a:ln w="12700">
            <a:miter lim="400000"/>
          </a:ln>
        </p:spPr>
      </p:pic>
      <p:sp>
        <p:nvSpPr>
          <p:cNvPr id="6" name="Shape 36"/>
          <p:cNvSpPr/>
          <p:nvPr/>
        </p:nvSpPr>
        <p:spPr>
          <a:xfrm>
            <a:off x="5200891" y="1662430"/>
            <a:ext cx="6199589" cy="1538883"/>
          </a:xfrm>
          <a:prstGeom prst="rect">
            <a:avLst/>
          </a:prstGeom>
          <a:ln w="12700">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000">
                <a:latin typeface="Times New Roman"/>
                <a:ea typeface="Times New Roman"/>
                <a:cs typeface="Times New Roman"/>
                <a:sym typeface="Times New Roman"/>
              </a:defRPr>
            </a:lvl1pPr>
          </a:lstStyle>
          <a:p>
            <a:pPr lvl="0">
              <a:defRPr sz="1800"/>
            </a:pPr>
            <a:r>
              <a:rPr sz="2000" dirty="0"/>
              <a:t>The United States played a major role in the overthrow of the Allende government by sponsoring </a:t>
            </a:r>
            <a:r>
              <a:rPr sz="2000" dirty="0" err="1"/>
              <a:t>antil</a:t>
            </a:r>
            <a:r>
              <a:rPr sz="2000" dirty="0"/>
              <a:t>-Allende propaganda in Chile’s media and supporting anti-Allende politicians in order to help protect their own industry and power.</a:t>
            </a:r>
          </a:p>
        </p:txBody>
      </p:sp>
      <p:sp>
        <p:nvSpPr>
          <p:cNvPr id="7" name="Shape 37"/>
          <p:cNvSpPr/>
          <p:nvPr/>
        </p:nvSpPr>
        <p:spPr>
          <a:xfrm>
            <a:off x="5200891" y="3367983"/>
            <a:ext cx="6199589" cy="2769989"/>
          </a:xfrm>
          <a:prstGeom prst="rect">
            <a:avLst/>
          </a:prstGeom>
          <a:ln w="12700">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000">
                <a:latin typeface="Times New Roman"/>
                <a:ea typeface="Times New Roman"/>
                <a:cs typeface="Times New Roman"/>
                <a:sym typeface="Times New Roman"/>
              </a:defRPr>
            </a:lvl1pPr>
          </a:lstStyle>
          <a:p>
            <a:pPr lvl="0">
              <a:defRPr sz="1800"/>
            </a:pPr>
            <a:r>
              <a:rPr sz="2000" dirty="0"/>
              <a:t>The outcome for the civilians in Chile was devastating, thousands were killed, injured, or missing in the aftermath of the coup.  Many of the Chilean citizens had to be relocated to other countries like Canada, where there were over 38,000 refugees. The political outcome by Junta was a dissolved congress and outlawed parties that had been a part of the Popular Unity Coalition. Long term effects was the establishment of a democracy a few years later after the overthrow of the Allende government.</a:t>
            </a:r>
          </a:p>
        </p:txBody>
      </p:sp>
      <p:sp>
        <p:nvSpPr>
          <p:cNvPr id="8" name="Shape 38"/>
          <p:cNvSpPr/>
          <p:nvPr/>
        </p:nvSpPr>
        <p:spPr>
          <a:xfrm>
            <a:off x="0" y="4534241"/>
            <a:ext cx="4841171" cy="1846659"/>
          </a:xfrm>
          <a:prstGeom prst="rect">
            <a:avLst/>
          </a:prstGeom>
          <a:ln w="12700">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000">
                <a:latin typeface="Times New Roman"/>
                <a:ea typeface="Times New Roman"/>
                <a:cs typeface="Times New Roman"/>
                <a:sym typeface="Times New Roman"/>
              </a:defRPr>
            </a:lvl1pPr>
          </a:lstStyle>
          <a:p>
            <a:pPr lvl="0">
              <a:defRPr sz="1800"/>
            </a:pPr>
            <a:r>
              <a:rPr sz="2000" dirty="0"/>
              <a:t>The overthrow of the Allende Government was not a proxy war because even though the United States played a part in progressing the overthrow of the Allende government, it was only a sudden and violent seizure of the government otherwise known as a coup.</a:t>
            </a:r>
          </a:p>
        </p:txBody>
      </p:sp>
      <p:sp>
        <p:nvSpPr>
          <p:cNvPr id="9" name="Shape 39"/>
          <p:cNvSpPr/>
          <p:nvPr/>
        </p:nvSpPr>
        <p:spPr>
          <a:xfrm>
            <a:off x="476086" y="8259005"/>
            <a:ext cx="4925146" cy="97981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The victory went to capitalism because of the intervention of the United States in the election.</a:t>
            </a:r>
          </a:p>
        </p:txBody>
      </p:sp>
      <p:sp>
        <p:nvSpPr>
          <p:cNvPr id="10" name="Shape 40"/>
          <p:cNvSpPr/>
          <p:nvPr/>
        </p:nvSpPr>
        <p:spPr>
          <a:xfrm>
            <a:off x="5765973" y="8612820"/>
            <a:ext cx="6799065" cy="687710"/>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Neither the Warsaw pact or NATO was involved with the overthrow of the Allende Government.</a:t>
            </a:r>
          </a:p>
        </p:txBody>
      </p:sp>
      <p:sp>
        <p:nvSpPr>
          <p:cNvPr id="11" name="Shape 41"/>
          <p:cNvSpPr/>
          <p:nvPr/>
        </p:nvSpPr>
        <p:spPr>
          <a:xfrm>
            <a:off x="10541933" y="-81613"/>
            <a:ext cx="2055536" cy="16823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lvl="0">
              <a:defRPr sz="1800"/>
            </a:pPr>
            <a:r>
              <a:rPr sz="3600" dirty="0"/>
              <a:t>By: Camila </a:t>
            </a:r>
            <a:r>
              <a:rPr sz="3600" dirty="0" err="1"/>
              <a:t>Zapater</a:t>
            </a:r>
            <a:endParaRPr sz="3600" dirty="0"/>
          </a:p>
        </p:txBody>
      </p:sp>
    </p:spTree>
    <p:extLst>
      <p:ext uri="{BB962C8B-B14F-4D97-AF65-F5344CB8AC3E}">
        <p14:creationId xmlns:p14="http://schemas.microsoft.com/office/powerpoint/2010/main" val="162704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31233" y="-12700"/>
            <a:ext cx="12573000" cy="1701800"/>
          </a:xfrm>
          <a:prstGeom prst="rect">
            <a:avLst/>
          </a:prstGeom>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t>Postwar Division of Germany</a:t>
            </a:r>
            <a:br>
              <a:rPr lang="en-US" altLang="en-US" sz="3600" dirty="0" smtClean="0"/>
            </a:br>
            <a:r>
              <a:rPr lang="en-US" altLang="en-US" sz="3600" dirty="0" smtClean="0"/>
              <a:t>June 5, 1945 - 1949</a:t>
            </a:r>
            <a:endParaRPr lang="en-US" altLang="en-US" sz="3600" dirty="0"/>
          </a:p>
        </p:txBody>
      </p:sp>
      <p:sp>
        <p:nvSpPr>
          <p:cNvPr id="3" name="Rectangle 2"/>
          <p:cNvSpPr txBox="1">
            <a:spLocks noChangeArrowheads="1"/>
          </p:cNvSpPr>
          <p:nvPr/>
        </p:nvSpPr>
        <p:spPr>
          <a:xfrm>
            <a:off x="4058708" y="1257300"/>
            <a:ext cx="8013700" cy="4729427"/>
          </a:xfrm>
          <a:prstGeom prst="rect">
            <a:avLst/>
          </a:prstGeom>
          <a:ln/>
        </p:spPr>
        <p:txBody>
          <a:bodyPr lIns="12700" tIns="12700" rIns="12700" bIns="127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indent="-431800">
              <a:spcBef>
                <a:spcPct val="0"/>
              </a:spcBef>
              <a:buFontTx/>
              <a:buBlip>
                <a:blip r:embed="rId2"/>
              </a:buBlip>
            </a:pPr>
            <a:r>
              <a:rPr lang="en-US" altLang="en-US" sz="1800" dirty="0" smtClean="0"/>
              <a:t>June 5, 1945: Allies declared plan to govern Germany through 4 </a:t>
            </a:r>
            <a:r>
              <a:rPr lang="en-US" altLang="en-US" sz="1800" dirty="0" err="1" smtClean="0"/>
              <a:t>ocupation</a:t>
            </a:r>
            <a:r>
              <a:rPr lang="en-US" altLang="en-US" sz="1800" dirty="0" smtClean="0"/>
              <a:t> zones (for </a:t>
            </a:r>
            <a:r>
              <a:rPr lang="en-US" altLang="en-US" sz="1800" dirty="0" err="1" smtClean="0"/>
              <a:t>Brittian</a:t>
            </a:r>
            <a:r>
              <a:rPr lang="en-US" altLang="en-US" sz="1800" dirty="0" smtClean="0"/>
              <a:t>, France, Russia, and the U.S.) with Berlin occupied by all 4 powers. Decision reached through </a:t>
            </a:r>
            <a:r>
              <a:rPr lang="en-US" altLang="en-US" sz="1800" dirty="0" err="1" smtClean="0"/>
              <a:t>confrence</a:t>
            </a:r>
            <a:r>
              <a:rPr lang="en-US" altLang="en-US" sz="1800" dirty="0" smtClean="0"/>
              <a:t> in Casablanca  (1943), the Tehran </a:t>
            </a:r>
            <a:r>
              <a:rPr lang="en-US" altLang="en-US" sz="1800" dirty="0" err="1" smtClean="0"/>
              <a:t>Confrence</a:t>
            </a:r>
            <a:r>
              <a:rPr lang="en-US" altLang="en-US" sz="1800" dirty="0" smtClean="0"/>
              <a:t> (1943), and the Yalta </a:t>
            </a:r>
            <a:r>
              <a:rPr lang="en-US" altLang="en-US" sz="1800" dirty="0" err="1" smtClean="0"/>
              <a:t>Confrence</a:t>
            </a:r>
            <a:r>
              <a:rPr lang="en-US" altLang="en-US" sz="1800" dirty="0" smtClean="0"/>
              <a:t> (1945).</a:t>
            </a:r>
          </a:p>
          <a:p>
            <a:pPr marL="431800" indent="-431800">
              <a:spcBef>
                <a:spcPts val="700"/>
              </a:spcBef>
              <a:buFontTx/>
              <a:buBlip>
                <a:blip r:embed="rId2"/>
              </a:buBlip>
            </a:pPr>
            <a:r>
              <a:rPr lang="en-US" altLang="en-US" sz="1800" dirty="0" smtClean="0"/>
              <a:t>Potsdam </a:t>
            </a:r>
            <a:r>
              <a:rPr lang="en-US" altLang="en-US" sz="1800" dirty="0" err="1" smtClean="0"/>
              <a:t>Confrence</a:t>
            </a:r>
            <a:r>
              <a:rPr lang="en-US" altLang="en-US" sz="1800" dirty="0" smtClean="0"/>
              <a:t> (summer 1945): revealed tension between the U.S., Britain, and the Soviet Union; Stalin granted most of his requests including Polish authority in parts of Germany in compensation for lost territory</a:t>
            </a:r>
          </a:p>
          <a:p>
            <a:pPr marL="431800" indent="-431800">
              <a:spcBef>
                <a:spcPts val="700"/>
              </a:spcBef>
              <a:buFontTx/>
              <a:buBlip>
                <a:blip r:embed="rId2"/>
              </a:buBlip>
            </a:pPr>
            <a:r>
              <a:rPr lang="en-US" altLang="en-US" sz="1800" dirty="0" smtClean="0"/>
              <a:t>Allied Control </a:t>
            </a:r>
            <a:r>
              <a:rPr lang="en-US" altLang="en-US" sz="1800" dirty="0" err="1" smtClean="0"/>
              <a:t>Concil</a:t>
            </a:r>
            <a:r>
              <a:rPr lang="en-US" altLang="en-US" sz="1800" dirty="0" smtClean="0"/>
              <a:t> (ACC): Allies’ four supreme commanders; unanimous </a:t>
            </a:r>
            <a:r>
              <a:rPr lang="en-US" altLang="en-US" sz="1800" dirty="0" err="1" smtClean="0"/>
              <a:t>decsion</a:t>
            </a:r>
            <a:r>
              <a:rPr lang="en-US" altLang="en-US" sz="1800" dirty="0" smtClean="0"/>
              <a:t> seldom reached so policies varied</a:t>
            </a:r>
          </a:p>
          <a:p>
            <a:pPr marL="876300" lvl="1">
              <a:spcBef>
                <a:spcPts val="700"/>
              </a:spcBef>
              <a:buFontTx/>
              <a:buBlip>
                <a:blip r:embed="rId2"/>
              </a:buBlip>
            </a:pPr>
            <a:r>
              <a:rPr lang="en-US" altLang="en-US" sz="1800" dirty="0" smtClean="0"/>
              <a:t>France: extract as much compensation as possible</a:t>
            </a:r>
          </a:p>
          <a:p>
            <a:pPr marL="876300" lvl="1">
              <a:spcBef>
                <a:spcPts val="700"/>
              </a:spcBef>
              <a:buFontTx/>
              <a:buBlip>
                <a:blip r:embed="rId2"/>
              </a:buBlip>
            </a:pPr>
            <a:r>
              <a:rPr lang="en-US" altLang="en-US" sz="1800" dirty="0" smtClean="0"/>
              <a:t>Soviet Union: extract and establish socialist state</a:t>
            </a:r>
          </a:p>
          <a:p>
            <a:pPr marL="876300" lvl="1">
              <a:spcBef>
                <a:spcPts val="700"/>
              </a:spcBef>
              <a:buFontTx/>
              <a:buBlip>
                <a:blip r:embed="rId2"/>
              </a:buBlip>
            </a:pPr>
            <a:r>
              <a:rPr lang="en-US" altLang="en-US" sz="1800" dirty="0" smtClean="0"/>
              <a:t>United States: </a:t>
            </a:r>
            <a:r>
              <a:rPr lang="en-US" altLang="en-US" sz="1800" dirty="0" err="1" smtClean="0"/>
              <a:t>denazify</a:t>
            </a:r>
            <a:r>
              <a:rPr lang="en-US" altLang="en-US" sz="1800" dirty="0" smtClean="0"/>
              <a:t> and establish democratic policies</a:t>
            </a:r>
          </a:p>
          <a:p>
            <a:pPr marL="876300" lvl="1">
              <a:spcBef>
                <a:spcPts val="700"/>
              </a:spcBef>
              <a:buFontTx/>
              <a:buBlip>
                <a:blip r:embed="rId2"/>
              </a:buBlip>
            </a:pPr>
            <a:r>
              <a:rPr lang="en-US" altLang="en-US" sz="1800" dirty="0" smtClean="0"/>
              <a:t>Britain: increase economic independence or tax payers suffer</a:t>
            </a:r>
          </a:p>
          <a:p>
            <a:pPr marL="876300" lvl="1">
              <a:spcBef>
                <a:spcPts val="700"/>
              </a:spcBef>
              <a:buFontTx/>
              <a:buBlip>
                <a:blip r:embed="rId2"/>
              </a:buBlip>
            </a:pPr>
            <a:r>
              <a:rPr lang="en-US" altLang="en-US" sz="1800" dirty="0" err="1" smtClean="0"/>
              <a:t>Bizone</a:t>
            </a:r>
            <a:r>
              <a:rPr lang="en-US" altLang="en-US" sz="1800" dirty="0" smtClean="0"/>
              <a:t>: created when U.S. and Britain joined economically</a:t>
            </a:r>
          </a:p>
          <a:p>
            <a:pPr marL="431800" indent="-431800">
              <a:spcBef>
                <a:spcPts val="700"/>
              </a:spcBef>
              <a:buFontTx/>
              <a:buBlip>
                <a:blip r:embed="rId2"/>
              </a:buBlip>
            </a:pPr>
            <a:r>
              <a:rPr lang="en-US" altLang="en-US" sz="1800" dirty="0" smtClean="0"/>
              <a:t>1949: Allies approve constitution for West Germany (</a:t>
            </a:r>
            <a:r>
              <a:rPr lang="en-US" altLang="en-US" sz="1800" dirty="0" err="1" smtClean="0"/>
              <a:t>Fedral</a:t>
            </a:r>
            <a:r>
              <a:rPr lang="en-US" altLang="en-US" sz="1800" dirty="0" smtClean="0"/>
              <a:t> Republic of Germany) and a communist based one for East Germany (German Democratic Republic)</a:t>
            </a:r>
            <a:endParaRPr lang="en-US" altLang="en-US" sz="1800" dirty="0"/>
          </a:p>
        </p:txBody>
      </p:sp>
      <p:sp>
        <p:nvSpPr>
          <p:cNvPr id="4" name="Rectangle 3"/>
          <p:cNvSpPr>
            <a:spLocks/>
          </p:cNvSpPr>
          <p:nvPr/>
        </p:nvSpPr>
        <p:spPr bwMode="auto">
          <a:xfrm>
            <a:off x="70908" y="1257300"/>
            <a:ext cx="3987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Palatino" charset="0"/>
              </a:defRPr>
            </a:lvl1pPr>
            <a:lvl2pPr algn="l">
              <a:defRPr sz="1200">
                <a:solidFill>
                  <a:schemeClr val="tx1"/>
                </a:solidFill>
                <a:latin typeface="Palatino" charset="0"/>
              </a:defRPr>
            </a:lvl2pPr>
            <a:lvl3pPr algn="l">
              <a:defRPr sz="1200">
                <a:solidFill>
                  <a:schemeClr val="tx1"/>
                </a:solidFill>
                <a:latin typeface="Palatino" charset="0"/>
              </a:defRPr>
            </a:lvl3pPr>
            <a:lvl4pPr algn="l">
              <a:defRPr sz="1200">
                <a:solidFill>
                  <a:schemeClr val="tx1"/>
                </a:solidFill>
                <a:latin typeface="Palatino" charset="0"/>
              </a:defRPr>
            </a:lvl4pPr>
            <a:lvl5pPr algn="l">
              <a:defRPr sz="1200">
                <a:solidFill>
                  <a:schemeClr val="tx1"/>
                </a:solidFill>
                <a:latin typeface="Palatino" charset="0"/>
              </a:defRPr>
            </a:lvl5pPr>
            <a:lvl6pPr fontAlgn="base">
              <a:spcBef>
                <a:spcPct val="0"/>
              </a:spcBef>
              <a:spcAft>
                <a:spcPct val="0"/>
              </a:spcAft>
              <a:defRPr sz="1200">
                <a:solidFill>
                  <a:schemeClr val="tx1"/>
                </a:solidFill>
                <a:latin typeface="Palatino" charset="0"/>
              </a:defRPr>
            </a:lvl6pPr>
            <a:lvl7pPr fontAlgn="base">
              <a:spcBef>
                <a:spcPct val="0"/>
              </a:spcBef>
              <a:spcAft>
                <a:spcPct val="0"/>
              </a:spcAft>
              <a:defRPr sz="1200">
                <a:solidFill>
                  <a:schemeClr val="tx1"/>
                </a:solidFill>
                <a:latin typeface="Palatino" charset="0"/>
              </a:defRPr>
            </a:lvl7pPr>
            <a:lvl8pPr fontAlgn="base">
              <a:spcBef>
                <a:spcPct val="0"/>
              </a:spcBef>
              <a:spcAft>
                <a:spcPct val="0"/>
              </a:spcAft>
              <a:defRPr sz="1200">
                <a:solidFill>
                  <a:schemeClr val="tx1"/>
                </a:solidFill>
                <a:latin typeface="Palatino" charset="0"/>
              </a:defRPr>
            </a:lvl8pPr>
            <a:lvl9pPr fontAlgn="base">
              <a:spcBef>
                <a:spcPct val="0"/>
              </a:spcBef>
              <a:spcAft>
                <a:spcPct val="0"/>
              </a:spcAft>
              <a:defRPr sz="1200">
                <a:solidFill>
                  <a:schemeClr val="tx1"/>
                </a:solidFill>
                <a:latin typeface="Palatino" charset="0"/>
              </a:defRPr>
            </a:lvl9pPr>
          </a:lstStyle>
          <a:p>
            <a:pPr algn="ctr"/>
            <a:r>
              <a:rPr lang="en-US" altLang="en-US" sz="2200" dirty="0">
                <a:ea typeface="Palatino" charset="0"/>
                <a:cs typeface="Palatino" charset="0"/>
              </a:rPr>
              <a:t>Causes: Victory for Allies in WW2 (need to end Nazism and </a:t>
            </a:r>
            <a:r>
              <a:rPr lang="en-US" altLang="en-US" sz="2200" dirty="0" err="1">
                <a:ea typeface="Palatino" charset="0"/>
                <a:cs typeface="Palatino" charset="0"/>
              </a:rPr>
              <a:t>recieve</a:t>
            </a:r>
            <a:r>
              <a:rPr lang="en-US" altLang="en-US" sz="2200" dirty="0">
                <a:ea typeface="Palatino" charset="0"/>
                <a:cs typeface="Palatino" charset="0"/>
              </a:rPr>
              <a:t> war compensation). Political differences between Russia and other occupying countries</a:t>
            </a:r>
          </a:p>
          <a:p>
            <a:pPr algn="ctr"/>
            <a:endParaRPr lang="en-US" altLang="en-US" sz="3200" dirty="0">
              <a:ea typeface="Palatino" charset="0"/>
              <a:cs typeface="Palatino" charset="0"/>
            </a:endParaRPr>
          </a:p>
        </p:txBody>
      </p:sp>
      <p:sp>
        <p:nvSpPr>
          <p:cNvPr id="5" name="Rectangle 4"/>
          <p:cNvSpPr>
            <a:spLocks/>
          </p:cNvSpPr>
          <p:nvPr/>
        </p:nvSpPr>
        <p:spPr bwMode="auto">
          <a:xfrm>
            <a:off x="135467" y="5375539"/>
            <a:ext cx="4114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Palatino" charset="0"/>
              </a:defRPr>
            </a:lvl1pPr>
            <a:lvl2pPr algn="l">
              <a:defRPr sz="1200">
                <a:solidFill>
                  <a:schemeClr val="tx1"/>
                </a:solidFill>
                <a:latin typeface="Palatino" charset="0"/>
              </a:defRPr>
            </a:lvl2pPr>
            <a:lvl3pPr algn="l">
              <a:defRPr sz="1200">
                <a:solidFill>
                  <a:schemeClr val="tx1"/>
                </a:solidFill>
                <a:latin typeface="Palatino" charset="0"/>
              </a:defRPr>
            </a:lvl3pPr>
            <a:lvl4pPr algn="l">
              <a:defRPr sz="1200">
                <a:solidFill>
                  <a:schemeClr val="tx1"/>
                </a:solidFill>
                <a:latin typeface="Palatino" charset="0"/>
              </a:defRPr>
            </a:lvl4pPr>
            <a:lvl5pPr algn="l">
              <a:defRPr sz="1200">
                <a:solidFill>
                  <a:schemeClr val="tx1"/>
                </a:solidFill>
                <a:latin typeface="Palatino" charset="0"/>
              </a:defRPr>
            </a:lvl5pPr>
            <a:lvl6pPr fontAlgn="base">
              <a:spcBef>
                <a:spcPct val="0"/>
              </a:spcBef>
              <a:spcAft>
                <a:spcPct val="0"/>
              </a:spcAft>
              <a:defRPr sz="1200">
                <a:solidFill>
                  <a:schemeClr val="tx1"/>
                </a:solidFill>
                <a:latin typeface="Palatino" charset="0"/>
              </a:defRPr>
            </a:lvl6pPr>
            <a:lvl7pPr fontAlgn="base">
              <a:spcBef>
                <a:spcPct val="0"/>
              </a:spcBef>
              <a:spcAft>
                <a:spcPct val="0"/>
              </a:spcAft>
              <a:defRPr sz="1200">
                <a:solidFill>
                  <a:schemeClr val="tx1"/>
                </a:solidFill>
                <a:latin typeface="Palatino" charset="0"/>
              </a:defRPr>
            </a:lvl7pPr>
            <a:lvl8pPr fontAlgn="base">
              <a:spcBef>
                <a:spcPct val="0"/>
              </a:spcBef>
              <a:spcAft>
                <a:spcPct val="0"/>
              </a:spcAft>
              <a:defRPr sz="1200">
                <a:solidFill>
                  <a:schemeClr val="tx1"/>
                </a:solidFill>
                <a:latin typeface="Palatino" charset="0"/>
              </a:defRPr>
            </a:lvl8pPr>
            <a:lvl9pPr fontAlgn="base">
              <a:spcBef>
                <a:spcPct val="0"/>
              </a:spcBef>
              <a:spcAft>
                <a:spcPct val="0"/>
              </a:spcAft>
              <a:defRPr sz="1200">
                <a:solidFill>
                  <a:schemeClr val="tx1"/>
                </a:solidFill>
                <a:latin typeface="Palatino" charset="0"/>
              </a:defRPr>
            </a:lvl9pPr>
          </a:lstStyle>
          <a:p>
            <a:pPr algn="ctr"/>
            <a:r>
              <a:rPr lang="en-US" altLang="en-US" sz="2100" dirty="0">
                <a:ea typeface="Palatino" charset="0"/>
                <a:cs typeface="Palatino" charset="0"/>
              </a:rPr>
              <a:t>Outcome:</a:t>
            </a:r>
          </a:p>
          <a:p>
            <a:pPr algn="ctr"/>
            <a:r>
              <a:rPr lang="en-US" altLang="en-US" sz="2100" dirty="0">
                <a:ea typeface="Palatino" charset="0"/>
                <a:cs typeface="Palatino" charset="0"/>
              </a:rPr>
              <a:t>A democratic West </a:t>
            </a:r>
            <a:r>
              <a:rPr lang="en-US" altLang="en-US" sz="2100" dirty="0" err="1">
                <a:ea typeface="Palatino" charset="0"/>
                <a:cs typeface="Palatino" charset="0"/>
              </a:rPr>
              <a:t>Gemany</a:t>
            </a:r>
            <a:r>
              <a:rPr lang="en-US" altLang="en-US" sz="2100" dirty="0">
                <a:ea typeface="Palatino" charset="0"/>
                <a:cs typeface="Palatino" charset="0"/>
              </a:rPr>
              <a:t> and communist East Germany.</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828"/>
            <a:ext cx="2188634"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966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68" y="-7262"/>
            <a:ext cx="9235831" cy="6865262"/>
          </a:xfrm>
          <a:prstGeom prst="rect">
            <a:avLst/>
          </a:prstGeom>
        </p:spPr>
      </p:pic>
    </p:spTree>
    <p:extLst>
      <p:ext uri="{BB962C8B-B14F-4D97-AF65-F5344CB8AC3E}">
        <p14:creationId xmlns:p14="http://schemas.microsoft.com/office/powerpoint/2010/main" val="22718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866" y="0"/>
            <a:ext cx="9931400" cy="85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DA0002"/>
                </a:solidFill>
                <a:effectLst/>
                <a:latin typeface="Arial" panose="020B0604020202020204" pitchFamily="34" charset="0"/>
                <a:cs typeface="Arial" panose="020B0604020202020204" pitchFamily="34" charset="0"/>
              </a:rPr>
              <a:t>Soviet Invasion of Afghanistan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DA0002"/>
                </a:solidFill>
                <a:effectLst/>
                <a:latin typeface="Arial" panose="020B0604020202020204" pitchFamily="34" charset="0"/>
                <a:cs typeface="Arial" panose="020B0604020202020204" pitchFamily="34" charset="0"/>
              </a:rPr>
              <a:t>1979-1989</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Proxy War between Russia &amp; US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NATO &amp; Warsaw Pact not involved</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It was a loss for Communism but not a major gain for Capitalism</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Causes: Communist expansion, Red Scare, Problems with Pakistan, Soviet treaty, rebel militants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Key Players: Soviet Russia + Troops,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Mujahideen</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rebels, and US advisors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68500" b="0" i="0" u="none" strike="noStrike" cap="none" normalizeH="0" baseline="0" dirty="0" smtClean="0">
                <a:ln>
                  <a:noFill/>
                </a:ln>
                <a:solidFill>
                  <a:schemeClr val="tx1"/>
                </a:solidFill>
                <a:effectLst/>
                <a:latin typeface="Arial" panose="020B0604020202020204" pitchFamily="34" charset="0"/>
              </a:rPr>
              <a:t/>
            </a:r>
            <a:br>
              <a:rPr kumimoji="0" lang="en-US" altLang="en-US" sz="685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Soviet Russia supplied troops to Afghanistan to fight rebels, but they weren’t used effectively so the soviets deposed President Amin and installed their own puppet. A full on war broke out between the soviets and the rebels. The rebels finally won after the US supplied weapons and training.</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Effects: Afghanistan was left in ruins and made it easy for the Taliban to seize control and create a safe haven for Osama Bin Laden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15th Anniversary of Rebel Win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File:AfghanAirFor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306" y="1634067"/>
            <a:ext cx="3307493" cy="236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4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206106" y="226210"/>
            <a:ext cx="11054559" cy="644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smtClean="0">
                <a:ln>
                  <a:noFill/>
                </a:ln>
                <a:solidFill>
                  <a:srgbClr val="A61C00"/>
                </a:solidFill>
                <a:effectLst/>
                <a:latin typeface="Cambria" panose="02040503050406030204" pitchFamily="18" charset="0"/>
              </a:rPr>
              <a:t>The Marshall Plan (1948-1951)</a:t>
            </a:r>
            <a:r>
              <a:rPr kumimoji="0" lang="en-US" altLang="en-US" sz="3300" b="0" i="0" u="none" strike="noStrike" cap="none" normalizeH="0" baseline="0" dirty="0" smtClean="0">
                <a:ln>
                  <a:noFill/>
                </a:ln>
                <a:solidFill>
                  <a:srgbClr val="A61C00"/>
                </a:solidFill>
                <a:effectLst/>
                <a:latin typeface="Syncopate"/>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33000" b="0" i="0" u="none" strike="noStrike" cap="none" normalizeH="0" baseline="0" dirty="0" smtClean="0">
                <a:ln>
                  <a:noFill/>
                </a:ln>
                <a:solidFill>
                  <a:schemeClr val="tx1"/>
                </a:solidFill>
                <a:effectLst/>
                <a:latin typeface="Arial" panose="020B0604020202020204" pitchFamily="34" charset="0"/>
              </a:rPr>
              <a:t/>
            </a:r>
            <a:br>
              <a:rPr kumimoji="0" lang="en-US" altLang="en-US" sz="330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effectLst/>
                <a:latin typeface="Calibri" panose="020F0502020204030204" pitchFamily="34" charset="0"/>
              </a:rPr>
              <a:t>Causes: </a:t>
            </a:r>
            <a:r>
              <a:rPr kumimoji="0" lang="en-US" altLang="en-US" b="0" i="0" u="none" strike="noStrike" cap="none" normalizeH="0" baseline="0" dirty="0" smtClean="0">
                <a:ln>
                  <a:noFill/>
                </a:ln>
                <a:effectLst/>
                <a:latin typeface="Calibri" panose="020F0502020204030204" pitchFamily="34" charset="0"/>
              </a:rPr>
              <a:t>With the rising tensions between the newfound superpowers from WW2, the United States felt increasingly pressured by the communist presence that closed in on eastern Europe. As a response of sorts, America secured western Europe from the onslaught of Soviet pressure with the Marshall Plan. </a:t>
            </a:r>
            <a:endParaRPr kumimoji="0" lang="en-US"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latin typeface="Arial" panose="020B0604020202020204" pitchFamily="34" charset="0"/>
              </a:rPr>
              <a:t/>
            </a:r>
            <a:br>
              <a:rPr kumimoji="0" lang="en-US" altLang="en-US" b="0" i="0" u="none" strike="noStrike" cap="none" normalizeH="0" baseline="0" dirty="0" smtClean="0">
                <a:ln>
                  <a:noFill/>
                </a:ln>
                <a:effectLst/>
                <a:latin typeface="Arial" panose="020B0604020202020204" pitchFamily="34" charset="0"/>
              </a:rPr>
            </a:br>
            <a:endParaRPr kumimoji="0" lang="en-US" altLang="en-US"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effectLst/>
                <a:latin typeface="Calibri" panose="020F0502020204030204" pitchFamily="34" charset="0"/>
              </a:rPr>
              <a:t>Summary: </a:t>
            </a:r>
            <a:r>
              <a:rPr kumimoji="0" lang="en-US" altLang="en-US" b="0" i="0" u="none" strike="noStrike" cap="none" normalizeH="0" baseline="0" dirty="0" smtClean="0">
                <a:ln>
                  <a:noFill/>
                </a:ln>
                <a:effectLst/>
                <a:latin typeface="Calibri" panose="020F0502020204030204" pitchFamily="34" charset="0"/>
              </a:rPr>
              <a:t>Also known officially as the European recovery program, the notion was proposed by the secretary of state, George Marshall. Within the time span of three years, the U.S. fostered the fawn leg economies of the post-war western Europe by providing nearly $13 billion in aid towards 16 target nations (including Germany) to cater to each nation’s administrative and technical needs in rebuilding economic pillars. </a:t>
            </a:r>
            <a:endParaRPr kumimoji="0" lang="en-US"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latin typeface="Arial" panose="020B0604020202020204" pitchFamily="34" charset="0"/>
              </a:rPr>
              <a:t/>
            </a:r>
            <a:br>
              <a:rPr kumimoji="0" lang="en-US" altLang="en-US" b="0" i="0" u="none" strike="noStrike" cap="none" normalizeH="0" baseline="0" dirty="0" smtClean="0">
                <a:ln>
                  <a:noFill/>
                </a:ln>
                <a:effectLst/>
                <a:latin typeface="Arial" panose="020B0604020202020204" pitchFamily="34" charset="0"/>
              </a:rPr>
            </a:br>
            <a:endParaRPr kumimoji="0" lang="en-US" altLang="en-US"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effectLst/>
                <a:latin typeface="Calibri" panose="020F0502020204030204" pitchFamily="34" charset="0"/>
              </a:rPr>
              <a:t>Outcomes:</a:t>
            </a:r>
            <a:r>
              <a:rPr kumimoji="0" lang="en-US" altLang="en-US" b="0" i="0" u="none" strike="noStrike" cap="none" normalizeH="0" baseline="0" dirty="0" smtClean="0">
                <a:ln>
                  <a:noFill/>
                </a:ln>
                <a:effectLst/>
                <a:latin typeface="Calibri" panose="020F0502020204030204" pitchFamily="34" charset="0"/>
              </a:rPr>
              <a:t> With the influence of American aid, European recovery from WW2 hastened beyond projected rates, as well as securing an alliance between the western world that would later come to fruition as the North Atlantic Treaty Organization. In addition, the industrial build up and economic success from the Marshall Plan provided a basis for the European Union. Given this outcome, it can be seen as a social and economic victory for Capitalism.</a:t>
            </a:r>
            <a:endParaRPr kumimoji="0" lang="en-US" alt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399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361603" y="3027062"/>
            <a:ext cx="1917990" cy="3416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Outcomes: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Clear message to stay out of the west to soviets.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Newfound reliance on covert operations due to exaggerated success.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 favoring government in Guatemala.</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1" descr="http://jto.s3.amazonaws.com/wp-content/uploads/2013/05/wn20130512b1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70" y="3230262"/>
            <a:ext cx="4116739" cy="25457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21370" y="173505"/>
            <a:ext cx="121136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Overthrow of Guatemalan Government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1952-1954</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Causes:  Land reforms implemented by the president caused the U.S. to label the country as communist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rot="10800000" flipV="1">
            <a:off x="0" y="995736"/>
            <a:ext cx="1211362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Summary:  In 1952, the U.S. began sending weapons to anti-president militias.  When this was discovered it ceased until 1953.  In 1953, the CIA created operation PBSUCCESS, a covert operation approved by Eisenhower.  There was however, a catch.  The CIA couldn’t use American troops to do the mission.  So the CIA set up training camps in the neighboring countries and trained a small amount of volunteers and ran a massive propaganda campaign to cover up the small numbers of their force.  After almost a year, the newly trained army attacked and easily overthrew the government.  However, the CIA later exaggerated its effectiveness, claiming only one death as compared to the 48 men that actually died.</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39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1845</Words>
  <Application>Microsoft Office PowerPoint</Application>
  <PresentationFormat>Widescreen</PresentationFormat>
  <Paragraphs>182</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Calibri Light</vt:lpstr>
      <vt:lpstr>Cambria</vt:lpstr>
      <vt:lpstr>Georgia</vt:lpstr>
      <vt:lpstr>Helvetica</vt:lpstr>
      <vt:lpstr>Palatino</vt:lpstr>
      <vt:lpstr>Syncopate</vt:lpstr>
      <vt:lpstr>Times</vt:lpstr>
      <vt:lpstr>Times New Roman</vt:lpstr>
      <vt:lpstr>Wingdings</vt:lpstr>
      <vt:lpstr>Office Theme</vt:lpstr>
      <vt:lpstr>Cold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dc:title>
  <dc:creator>Towsley, Melanie</dc:creator>
  <cp:lastModifiedBy>Towsley, Melanie</cp:lastModifiedBy>
  <cp:revision>6</cp:revision>
  <dcterms:created xsi:type="dcterms:W3CDTF">2015-04-10T13:13:58Z</dcterms:created>
  <dcterms:modified xsi:type="dcterms:W3CDTF">2015-04-13T17:43:36Z</dcterms:modified>
</cp:coreProperties>
</file>